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</p:sldIdLst>
  <p:sldSz cy="6858000" cx="12192000"/>
  <p:notesSz cx="6858000" cy="9144000"/>
  <p:embeddedFontLst>
    <p:embeddedFont>
      <p:font typeface="Average"/>
      <p:regular r:id="rId47"/>
    </p:embeddedFont>
    <p:embeddedFont>
      <p:font typeface="Century Gothic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CenturyGothic-regular.fntdata"/><Relationship Id="rId47" Type="http://schemas.openxmlformats.org/officeDocument/2006/relationships/font" Target="fonts/Average-regular.fntdata"/><Relationship Id="rId49" Type="http://schemas.openxmlformats.org/officeDocument/2006/relationships/font" Target="fonts/CenturyGothic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CenturyGothic-boldItalic.fntdata"/><Relationship Id="rId50" Type="http://schemas.openxmlformats.org/officeDocument/2006/relationships/font" Target="fonts/CenturyGothic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dium.com/opendatacube/what-is-open-data-cube-805af60820d7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dium.com/opendatacube/what-is-open-data-cube-805af60820d7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8fc67039a_0_2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a8fc67039a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a8fc67039a_0_3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a8fc67039a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8fc67039a_0_3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a8fc67039a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8fc67039a_0_3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a8fc67039a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a8fc67039a_0_4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a8fc67039a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a8fc67039a_0_4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a8fc67039a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a8fe27060e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a8fe27060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a8fe27060e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a8fe27060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18NXM y 18NXL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720G por año.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a8fe27060e_0_1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a8fe27060e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a8fe27060e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a8fe27060e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8fe27060e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8fe27060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a8fe27060e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a8fe27060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a8fe27060e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a8fe27060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a8fe27060e_0_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a8fe27060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a8fe27060e_3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a8fe27060e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a8fe27060e_3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a8fe27060e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5.482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5.628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-73.013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-72.853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a8fe27060e_0_1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a8fe27060e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a8fe27060e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a8fe27060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8fe27060e_1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8fe27060e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a8fe27060e_1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a8fe27060e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053863e6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b053863e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a8fe27060e_1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a8fe27060e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a8fe27060e_1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a8fe27060e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a8fe27060e_1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a8fe27060e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a8fe27060e_1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a8fe27060e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a8fe27060e_1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a8fe27060e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a8fe27060e_1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a8fe27060e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a8fe27060e_1_1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a8fe27060e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a8fe27060e_1_1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a8fe27060e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a8fe27060e_1_1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a8fe27060e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a8fe27060e_1_1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a8fe27060e_1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8fc67039a_0_1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8fc67039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a8fe27060e_1_1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a8fe27060e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a8fe27060e_0_2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a8fe27060e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a855d0b179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a855d0b17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8fc67039a_0_1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8fc67039a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8fc67039a_0_1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8fc67039a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8fc67039a_0_2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8fc67039a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a8fc67039a_0_1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a8fc67039a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https://medium.com/opendatacube/what-is-open-data-cube-805af60820d7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8fc67039a_0_2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8fc67039a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https://medium.com/opendatacube/what-is-open-data-cube-805af60820d7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>
  <p:cSld name="Diapositiva de título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-3175"/>
            <a:ext cx="12192000" cy="5203825"/>
          </a:xfrm>
          <a:custGeom>
            <a:rect b="b" l="l" r="r" t="t"/>
            <a:pathLst>
              <a:path extrusionOk="0" h="3278" w="5760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algn="tl" flip="none" tx="0" sx="100000" ty="0" sy="100000"/>
          </a:blipFill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810001" y="1449147"/>
            <a:ext cx="10572000" cy="297105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2675" y="5407549"/>
            <a:ext cx="5245791" cy="10786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nco Agrario" id="12" name="Google Shape;1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55365" y="5495511"/>
            <a:ext cx="4847245" cy="7540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2192000" cy="2185988"/>
          </a:xfrm>
          <a:custGeom>
            <a:rect b="b" l="l" r="r" t="t"/>
            <a:pathLst>
              <a:path extrusionOk="0" h="1377" w="576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algn="tl" flip="none" tx="0" sx="100000" ty="0" sy="100000"/>
          </a:blipFill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818712" y="2222287"/>
            <a:ext cx="10554574" cy="36365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pic>
        <p:nvPicPr>
          <p:cNvPr id="17" name="Google Shape;1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36293" y="-36298"/>
            <a:ext cx="3655705" cy="751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2">
  <p:cSld name="OBJECT_2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2192005" cy="6756151"/>
          </a:xfrm>
          <a:custGeom>
            <a:rect b="b" l="l" r="r" t="t"/>
            <a:pathLst>
              <a:path extrusionOk="0" h="1377" w="576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algn="tl" flip="none" tx="0" sx="99997" ty="0" sy="99997"/>
          </a:blipFill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810000" y="2789763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36293" y="-36298"/>
            <a:ext cx="3655706" cy="751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2 1">
  <p:cSld name="OBJECT_2_1">
    <p:bg>
      <p:bgPr>
        <a:solidFill>
          <a:srgbClr val="F3F3F3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2192005" cy="6756151"/>
          </a:xfrm>
          <a:custGeom>
            <a:rect b="b" l="l" r="r" t="t"/>
            <a:pathLst>
              <a:path extrusionOk="0" h="1377" w="576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algn="tl" flip="none" tx="0" sx="99997" ty="0" sy="99997"/>
          </a:blipFill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" name="Google Shape;24;p5"/>
          <p:cNvSpPr txBox="1"/>
          <p:nvPr>
            <p:ph type="title"/>
          </p:nvPr>
        </p:nvSpPr>
        <p:spPr>
          <a:xfrm>
            <a:off x="810000" y="2789763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5" name="Google Shape;2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36293" y="-36298"/>
            <a:ext cx="3655706" cy="751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1">
  <p:cSld name="OBJECT_1">
    <p:bg>
      <p:bgPr>
        <a:solidFill>
          <a:srgbClr val="F3F3F3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2192005" cy="2185988"/>
          </a:xfrm>
          <a:custGeom>
            <a:rect b="b" l="l" r="r" t="t"/>
            <a:pathLst>
              <a:path extrusionOk="0" h="1377" w="576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algn="tl" flip="none" tx="0" sx="99997" ty="0" sy="99997"/>
          </a:blipFill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818712" y="2222287"/>
            <a:ext cx="10554600" cy="36366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1pPr>
            <a:lvl2pPr indent="-342900" lvl="1" marL="9144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2pPr>
            <a:lvl3pPr indent="-342900" lvl="2" marL="13716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3pPr>
            <a:lvl4pPr indent="-342900" lvl="3" marL="18288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4pPr>
            <a:lvl5pPr indent="-342900" lvl="4" marL="22860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5pPr>
            <a:lvl6pPr indent="-342900" lvl="5" marL="2743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6pPr>
            <a:lvl7pPr indent="-342900" lvl="6" marL="32004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7pPr>
            <a:lvl8pPr indent="-342900" lvl="7" marL="36576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8pPr>
            <a:lvl9pPr indent="-342900" lvl="8" marL="411480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0" name="Google Shape;3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36293" y="-36298"/>
            <a:ext cx="3655706" cy="751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1073151" y="446087"/>
            <a:ext cx="3547533" cy="1814651"/>
          </a:xfrm>
          <a:custGeom>
            <a:rect b="b" l="l" r="r" t="t"/>
            <a:pathLst>
              <a:path extrusionOk="0" h="2308" w="3384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algn="tl" flip="none" tx="0" sx="100000" ty="0" sy="100000"/>
          </a:blipFill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1073151" y="446088"/>
            <a:ext cx="3547533" cy="1618396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entury Gothic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855633" y="2260738"/>
            <a:ext cx="6252633" cy="360031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1073151" y="2260738"/>
            <a:ext cx="3547533" cy="36003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pic>
        <p:nvPicPr>
          <p:cNvPr id="36" name="Google Shape;3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86191" y="0"/>
            <a:ext cx="3364819" cy="691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 1">
  <p:cSld name="OBJECT_WITH_CAPTION_TEXT_1">
    <p:bg>
      <p:bgPr>
        <a:solidFill>
          <a:srgbClr val="F3F3F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1073151" y="446087"/>
            <a:ext cx="3547532" cy="1814653"/>
          </a:xfrm>
          <a:custGeom>
            <a:rect b="b" l="l" r="r" t="t"/>
            <a:pathLst>
              <a:path extrusionOk="0" h="2308" w="3384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algn="tl" flip="none" tx="0" sx="99997" ty="0" sy="99997"/>
          </a:blipFill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1073151" y="446088"/>
            <a:ext cx="3547500" cy="1618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entury Gothic"/>
              <a:buNone/>
              <a:defRPr b="1" sz="20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4855633" y="2260738"/>
            <a:ext cx="6252600" cy="36003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1pPr>
            <a:lvl2pPr indent="-342900" lvl="1" marL="9144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2pPr>
            <a:lvl3pPr indent="-342900" lvl="2" marL="13716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3pPr>
            <a:lvl4pPr indent="-342900" lvl="3" marL="18288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4pPr>
            <a:lvl5pPr indent="-342900" lvl="4" marL="22860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5pPr>
            <a:lvl6pPr indent="-342900" lvl="5" marL="2743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6pPr>
            <a:lvl7pPr indent="-342900" lvl="6" marL="32004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7pPr>
            <a:lvl8pPr indent="-342900" lvl="7" marL="36576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8pPr>
            <a:lvl9pPr indent="-342900" lvl="8" marL="411480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Char char="🞆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2" type="body"/>
          </p:nvPr>
        </p:nvSpPr>
        <p:spPr>
          <a:xfrm>
            <a:off x="1073151" y="2260738"/>
            <a:ext cx="3547500" cy="36003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 1 1">
  <p:cSld name="OBJECT_WITH_CAPTION_TEXT_1_1">
    <p:bg>
      <p:bgPr>
        <a:solidFill>
          <a:srgbClr val="F3F3F3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1207200" y="5737625"/>
            <a:ext cx="9777600" cy="89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0"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4A4A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 b="1" i="0" sz="4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302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🞆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🞆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openclipart.org/tags/computer%20user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15.png"/><Relationship Id="rId7" Type="http://schemas.openxmlformats.org/officeDocument/2006/relationships/image" Target="../media/image5.png"/><Relationship Id="rId8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openclipart.org/tags/computer%20user" TargetMode="External"/><Relationship Id="rId4" Type="http://schemas.openxmlformats.org/officeDocument/2006/relationships/image" Target="../media/image10.png"/><Relationship Id="rId5" Type="http://schemas.openxmlformats.org/officeDocument/2006/relationships/hyperlink" Target="https://openclipart.org/tags/computer%20user" TargetMode="External"/><Relationship Id="rId6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hyperlink" Target="https://openclipart.org/tags/computer%20user" TargetMode="External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openclipart.org/tags/computer%20user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19.png"/><Relationship Id="rId6" Type="http://schemas.openxmlformats.org/officeDocument/2006/relationships/image" Target="../media/image17.png"/><Relationship Id="rId7" Type="http://schemas.openxmlformats.org/officeDocument/2006/relationships/image" Target="../media/image21.png"/><Relationship Id="rId8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18.png"/><Relationship Id="rId10" Type="http://schemas.openxmlformats.org/officeDocument/2006/relationships/image" Target="../media/image23.png"/><Relationship Id="rId9" Type="http://schemas.openxmlformats.org/officeDocument/2006/relationships/image" Target="../media/image22.png"/><Relationship Id="rId5" Type="http://schemas.openxmlformats.org/officeDocument/2006/relationships/image" Target="../media/image20.png"/><Relationship Id="rId6" Type="http://schemas.openxmlformats.org/officeDocument/2006/relationships/image" Target="../media/image13.png"/><Relationship Id="rId7" Type="http://schemas.openxmlformats.org/officeDocument/2006/relationships/image" Target="../media/image44.png"/><Relationship Id="rId8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scihub.copernicus.eu/dhus/#/home" TargetMode="External"/><Relationship Id="rId4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openclipart.org/tags/computer%20user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15.png"/><Relationship Id="rId7" Type="http://schemas.openxmlformats.org/officeDocument/2006/relationships/image" Target="../media/image5.png"/><Relationship Id="rId8" Type="http://schemas.openxmlformats.org/officeDocument/2006/relationships/image" Target="../media/image1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ctrTitle"/>
          </p:nvPr>
        </p:nvSpPr>
        <p:spPr>
          <a:xfrm>
            <a:off x="810000" y="308775"/>
            <a:ext cx="10572000" cy="26490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5400"/>
              <a:buFont typeface="Century Gothic"/>
              <a:buNone/>
            </a:pPr>
            <a:r>
              <a:rPr lang="en-US"/>
              <a:t>Manejo de la herramienta Open Data Cube</a:t>
            </a:r>
            <a:endParaRPr/>
          </a:p>
        </p:txBody>
      </p:sp>
      <p:sp>
        <p:nvSpPr>
          <p:cNvPr id="49" name="Google Shape;49;p10"/>
          <p:cNvSpPr txBox="1"/>
          <p:nvPr>
            <p:ph idx="4294967295" type="subTitle"/>
          </p:nvPr>
        </p:nvSpPr>
        <p:spPr>
          <a:xfrm>
            <a:off x="810001" y="3281947"/>
            <a:ext cx="10572000" cy="4350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</a:pPr>
            <a:r>
              <a:rPr lang="en-US"/>
              <a:t>GRUPO COMIT - Diciembre 2020 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 Data Cube</a:t>
            </a:r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1764775" y="2261450"/>
            <a:ext cx="3020400" cy="4473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19"/>
          <p:cNvGrpSpPr/>
          <p:nvPr/>
        </p:nvGrpSpPr>
        <p:grpSpPr>
          <a:xfrm>
            <a:off x="1688550" y="2712425"/>
            <a:ext cx="1840500" cy="959850"/>
            <a:chOff x="383800" y="560675"/>
            <a:chExt cx="1840500" cy="959850"/>
          </a:xfrm>
        </p:grpSpPr>
        <p:sp>
          <p:nvSpPr>
            <p:cNvPr id="157" name="Google Shape;157;p19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9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167" name="Google Shape;167;p19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LANDSAT_5_TM_LEDAPS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168" name="Google Shape;168;p19"/>
          <p:cNvGrpSpPr/>
          <p:nvPr/>
        </p:nvGrpSpPr>
        <p:grpSpPr>
          <a:xfrm>
            <a:off x="1688550" y="3931625"/>
            <a:ext cx="1840500" cy="959850"/>
            <a:chOff x="383800" y="560675"/>
            <a:chExt cx="1840500" cy="959850"/>
          </a:xfrm>
        </p:grpSpPr>
        <p:sp>
          <p:nvSpPr>
            <p:cNvPr id="169" name="Google Shape;169;p19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9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179" name="Google Shape;179;p19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LANDSAT_8_OLI_LASRC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180" name="Google Shape;180;p19"/>
          <p:cNvGrpSpPr/>
          <p:nvPr/>
        </p:nvGrpSpPr>
        <p:grpSpPr>
          <a:xfrm>
            <a:off x="1688550" y="5674925"/>
            <a:ext cx="1840500" cy="959850"/>
            <a:chOff x="383800" y="560675"/>
            <a:chExt cx="1840500" cy="959850"/>
          </a:xfrm>
        </p:grpSpPr>
        <p:sp>
          <p:nvSpPr>
            <p:cNvPr id="181" name="Google Shape;181;p19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191" name="Google Shape;191;p19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SENTINEL 1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pic>
        <p:nvPicPr>
          <p:cNvPr id="192" name="Google Shape;192;p1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61152" y="2331425"/>
            <a:ext cx="1742275" cy="1530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3" name="Google Shape;193;p19"/>
          <p:cNvCxnSpPr>
            <a:stCxn id="181" idx="3"/>
            <a:endCxn id="194" idx="2"/>
          </p:cNvCxnSpPr>
          <p:nvPr/>
        </p:nvCxnSpPr>
        <p:spPr>
          <a:xfrm flipH="1" rot="10800000">
            <a:off x="3194100" y="4165025"/>
            <a:ext cx="6438300" cy="18573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triangle"/>
            <a:tailEnd len="med" w="med" type="none"/>
          </a:ln>
        </p:spPr>
      </p:cxnSp>
      <p:sp>
        <p:nvSpPr>
          <p:cNvPr id="195" name="Google Shape;195;p19"/>
          <p:cNvSpPr txBox="1"/>
          <p:nvPr/>
        </p:nvSpPr>
        <p:spPr>
          <a:xfrm>
            <a:off x="2438100" y="4982725"/>
            <a:ext cx="3414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verage"/>
                <a:ea typeface="Average"/>
                <a:cs typeface="Average"/>
                <a:sym typeface="Average"/>
              </a:rPr>
              <a:t>...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2212750" y="2261450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Datasets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9076100" y="3779225"/>
            <a:ext cx="1112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Researcher 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97" name="Google Shape;19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4300" y="4956578"/>
            <a:ext cx="636825" cy="4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4038" y="4726813"/>
            <a:ext cx="636825" cy="70316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9"/>
          <p:cNvSpPr txBox="1"/>
          <p:nvPr/>
        </p:nvSpPr>
        <p:spPr>
          <a:xfrm>
            <a:off x="5434463" y="5446638"/>
            <a:ext cx="9765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Rasterio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6574201" y="5429950"/>
            <a:ext cx="9765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Gdal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01" name="Google Shape;201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78616" y="3249438"/>
            <a:ext cx="591122" cy="45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24343" y="4259839"/>
            <a:ext cx="499690" cy="575978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9"/>
          <p:cNvSpPr txBox="1"/>
          <p:nvPr/>
        </p:nvSpPr>
        <p:spPr>
          <a:xfrm>
            <a:off x="3251861" y="3756852"/>
            <a:ext cx="144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Native File System</a:t>
            </a:r>
            <a:endParaRPr sz="12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4" name="Google Shape;204;p19"/>
          <p:cNvSpPr txBox="1"/>
          <p:nvPr/>
        </p:nvSpPr>
        <p:spPr>
          <a:xfrm>
            <a:off x="3251939" y="4835826"/>
            <a:ext cx="144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S3 or Equivalent</a:t>
            </a:r>
            <a:endParaRPr sz="12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05" name="Google Shape;205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746377" y="3614425"/>
            <a:ext cx="1112400" cy="111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 Data Cube</a:t>
            </a:r>
            <a:endParaRPr/>
          </a:p>
        </p:txBody>
      </p:sp>
      <p:sp>
        <p:nvSpPr>
          <p:cNvPr id="211" name="Google Shape;211;p20"/>
          <p:cNvSpPr/>
          <p:nvPr/>
        </p:nvSpPr>
        <p:spPr>
          <a:xfrm>
            <a:off x="1764788" y="2204100"/>
            <a:ext cx="1682100" cy="4473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2" name="Google Shape;212;p20"/>
          <p:cNvGrpSpPr/>
          <p:nvPr/>
        </p:nvGrpSpPr>
        <p:grpSpPr>
          <a:xfrm>
            <a:off x="1688563" y="2655075"/>
            <a:ext cx="1840500" cy="959850"/>
            <a:chOff x="383800" y="560675"/>
            <a:chExt cx="1840500" cy="959850"/>
          </a:xfrm>
        </p:grpSpPr>
        <p:sp>
          <p:nvSpPr>
            <p:cNvPr id="213" name="Google Shape;213;p20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0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0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0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0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223" name="Google Shape;223;p20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LANDSAT_5_TM_LEDAPS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224" name="Google Shape;224;p20"/>
          <p:cNvGrpSpPr/>
          <p:nvPr/>
        </p:nvGrpSpPr>
        <p:grpSpPr>
          <a:xfrm>
            <a:off x="1688563" y="3874275"/>
            <a:ext cx="1840500" cy="959850"/>
            <a:chOff x="383800" y="560675"/>
            <a:chExt cx="1840500" cy="959850"/>
          </a:xfrm>
        </p:grpSpPr>
        <p:sp>
          <p:nvSpPr>
            <p:cNvPr id="225" name="Google Shape;225;p20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0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0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0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0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0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0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0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235" name="Google Shape;235;p20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LANDSAT_8_OLI_LASRC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236" name="Google Shape;236;p20"/>
          <p:cNvGrpSpPr/>
          <p:nvPr/>
        </p:nvGrpSpPr>
        <p:grpSpPr>
          <a:xfrm>
            <a:off x="1688563" y="5617575"/>
            <a:ext cx="1840500" cy="959850"/>
            <a:chOff x="383800" y="560675"/>
            <a:chExt cx="1840500" cy="959850"/>
          </a:xfrm>
        </p:grpSpPr>
        <p:sp>
          <p:nvSpPr>
            <p:cNvPr id="237" name="Google Shape;237;p20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0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0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0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247" name="Google Shape;247;p20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SENTINEL 1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pic>
        <p:nvPicPr>
          <p:cNvPr id="248" name="Google Shape;248;p2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61164" y="2274075"/>
            <a:ext cx="1742275" cy="1530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9" name="Google Shape;249;p20"/>
          <p:cNvCxnSpPr>
            <a:stCxn id="213" idx="3"/>
            <a:endCxn id="250" idx="0"/>
          </p:cNvCxnSpPr>
          <p:nvPr/>
        </p:nvCxnSpPr>
        <p:spPr>
          <a:xfrm>
            <a:off x="3194113" y="3002475"/>
            <a:ext cx="2541900" cy="8001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51" name="Google Shape;251;p20"/>
          <p:cNvSpPr txBox="1"/>
          <p:nvPr/>
        </p:nvSpPr>
        <p:spPr>
          <a:xfrm>
            <a:off x="2438113" y="4925375"/>
            <a:ext cx="3414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verage"/>
                <a:ea typeface="Average"/>
                <a:cs typeface="Average"/>
                <a:sym typeface="Average"/>
              </a:rPr>
              <a:t>...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2212763" y="2204100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Datasets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53" name="Google Shape;253;p20"/>
          <p:cNvCxnSpPr>
            <a:stCxn id="225" idx="3"/>
            <a:endCxn id="250" idx="1"/>
          </p:cNvCxnSpPr>
          <p:nvPr/>
        </p:nvCxnSpPr>
        <p:spPr>
          <a:xfrm>
            <a:off x="3194113" y="4221675"/>
            <a:ext cx="1846200" cy="2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254" name="Google Shape;254;p20"/>
          <p:cNvCxnSpPr>
            <a:stCxn id="237" idx="3"/>
            <a:endCxn id="250" idx="2"/>
          </p:cNvCxnSpPr>
          <p:nvPr/>
        </p:nvCxnSpPr>
        <p:spPr>
          <a:xfrm flipH="1" rot="10800000">
            <a:off x="3194113" y="4644975"/>
            <a:ext cx="2541900" cy="13200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55" name="Google Shape;255;p20"/>
          <p:cNvSpPr txBox="1"/>
          <p:nvPr/>
        </p:nvSpPr>
        <p:spPr>
          <a:xfrm>
            <a:off x="3829150" y="3840075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3829150" y="2589900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3829150" y="5579175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58" name="Google Shape;258;p20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61164" y="2274075"/>
            <a:ext cx="1742275" cy="153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0"/>
          <p:cNvSpPr txBox="1"/>
          <p:nvPr/>
        </p:nvSpPr>
        <p:spPr>
          <a:xfrm>
            <a:off x="9076113" y="3721875"/>
            <a:ext cx="1112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Researcher 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0300" y="3802571"/>
            <a:ext cx="1391520" cy="84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 Data Cube</a:t>
            </a:r>
            <a:endParaRPr/>
          </a:p>
        </p:txBody>
      </p:sp>
      <p:sp>
        <p:nvSpPr>
          <p:cNvPr id="265" name="Google Shape;265;p21"/>
          <p:cNvSpPr/>
          <p:nvPr/>
        </p:nvSpPr>
        <p:spPr>
          <a:xfrm>
            <a:off x="1764788" y="2204100"/>
            <a:ext cx="1682100" cy="4473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1"/>
          <p:cNvGrpSpPr/>
          <p:nvPr/>
        </p:nvGrpSpPr>
        <p:grpSpPr>
          <a:xfrm>
            <a:off x="1688563" y="2655075"/>
            <a:ext cx="1840500" cy="959850"/>
            <a:chOff x="383800" y="560675"/>
            <a:chExt cx="1840500" cy="959850"/>
          </a:xfrm>
        </p:grpSpPr>
        <p:sp>
          <p:nvSpPr>
            <p:cNvPr id="267" name="Google Shape;267;p21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1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1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277" name="Google Shape;277;p21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LANDSAT_5_TM_LEDAPS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278" name="Google Shape;278;p21"/>
          <p:cNvGrpSpPr/>
          <p:nvPr/>
        </p:nvGrpSpPr>
        <p:grpSpPr>
          <a:xfrm>
            <a:off x="1688563" y="3874275"/>
            <a:ext cx="1840500" cy="959850"/>
            <a:chOff x="383800" y="560675"/>
            <a:chExt cx="1840500" cy="959850"/>
          </a:xfrm>
        </p:grpSpPr>
        <p:sp>
          <p:nvSpPr>
            <p:cNvPr id="279" name="Google Shape;279;p21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1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1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1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1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289" name="Google Shape;289;p21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LANDSAT_8_OLI_LASRC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290" name="Google Shape;290;p21"/>
          <p:cNvGrpSpPr/>
          <p:nvPr/>
        </p:nvGrpSpPr>
        <p:grpSpPr>
          <a:xfrm>
            <a:off x="1688563" y="5617575"/>
            <a:ext cx="1840500" cy="959850"/>
            <a:chOff x="383800" y="560675"/>
            <a:chExt cx="1840500" cy="959850"/>
          </a:xfrm>
        </p:grpSpPr>
        <p:sp>
          <p:nvSpPr>
            <p:cNvPr id="291" name="Google Shape;291;p21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1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1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1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301" name="Google Shape;301;p21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SENTINEL 1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cxnSp>
        <p:nvCxnSpPr>
          <p:cNvPr id="302" name="Google Shape;302;p21"/>
          <p:cNvCxnSpPr>
            <a:stCxn id="267" idx="3"/>
            <a:endCxn id="303" idx="0"/>
          </p:cNvCxnSpPr>
          <p:nvPr/>
        </p:nvCxnSpPr>
        <p:spPr>
          <a:xfrm>
            <a:off x="3194113" y="3002475"/>
            <a:ext cx="2541900" cy="8001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304" name="Google Shape;304;p21"/>
          <p:cNvSpPr txBox="1"/>
          <p:nvPr/>
        </p:nvSpPr>
        <p:spPr>
          <a:xfrm>
            <a:off x="2438113" y="4925375"/>
            <a:ext cx="3414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verage"/>
                <a:ea typeface="Average"/>
                <a:cs typeface="Average"/>
                <a:sym typeface="Average"/>
              </a:rPr>
              <a:t>...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05" name="Google Shape;305;p21"/>
          <p:cNvSpPr txBox="1"/>
          <p:nvPr/>
        </p:nvSpPr>
        <p:spPr>
          <a:xfrm>
            <a:off x="2212763" y="2204100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Datasets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06" name="Google Shape;306;p21"/>
          <p:cNvCxnSpPr>
            <a:stCxn id="279" idx="3"/>
            <a:endCxn id="303" idx="1"/>
          </p:cNvCxnSpPr>
          <p:nvPr/>
        </p:nvCxnSpPr>
        <p:spPr>
          <a:xfrm>
            <a:off x="3194113" y="4221675"/>
            <a:ext cx="1846200" cy="2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21"/>
          <p:cNvCxnSpPr>
            <a:stCxn id="291" idx="3"/>
            <a:endCxn id="303" idx="2"/>
          </p:cNvCxnSpPr>
          <p:nvPr/>
        </p:nvCxnSpPr>
        <p:spPr>
          <a:xfrm flipH="1" rot="10800000">
            <a:off x="3194113" y="4644975"/>
            <a:ext cx="2541900" cy="13200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308" name="Google Shape;308;p21"/>
          <p:cNvSpPr txBox="1"/>
          <p:nvPr/>
        </p:nvSpPr>
        <p:spPr>
          <a:xfrm>
            <a:off x="3829150" y="3840075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09" name="Google Shape;309;p21"/>
          <p:cNvSpPr txBox="1"/>
          <p:nvPr/>
        </p:nvSpPr>
        <p:spPr>
          <a:xfrm>
            <a:off x="3829150" y="2589900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10" name="Google Shape;310;p21"/>
          <p:cNvSpPr txBox="1"/>
          <p:nvPr/>
        </p:nvSpPr>
        <p:spPr>
          <a:xfrm>
            <a:off x="3829150" y="5579175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03" name="Google Shape;3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300" y="3802571"/>
            <a:ext cx="1391520" cy="842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1" name="Google Shape;311;p21"/>
          <p:cNvCxnSpPr>
            <a:stCxn id="303" idx="3"/>
            <a:endCxn id="312" idx="1"/>
          </p:cNvCxnSpPr>
          <p:nvPr/>
        </p:nvCxnSpPr>
        <p:spPr>
          <a:xfrm flipH="1" rot="10800000">
            <a:off x="6431820" y="3914771"/>
            <a:ext cx="2644200" cy="3090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triangle"/>
            <a:tailEnd len="med" w="med" type="none"/>
          </a:ln>
        </p:spPr>
      </p:cxnSp>
      <p:pic>
        <p:nvPicPr>
          <p:cNvPr id="313" name="Google Shape;313;p21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61164" y="2274075"/>
            <a:ext cx="1742275" cy="153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1"/>
          <p:cNvSpPr txBox="1"/>
          <p:nvPr/>
        </p:nvSpPr>
        <p:spPr>
          <a:xfrm>
            <a:off x="9076113" y="3721875"/>
            <a:ext cx="1112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Researcher 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14" name="Google Shape;314;p21"/>
          <p:cNvSpPr txBox="1"/>
          <p:nvPr/>
        </p:nvSpPr>
        <p:spPr>
          <a:xfrm>
            <a:off x="7943050" y="4148925"/>
            <a:ext cx="3586500" cy="23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20008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datacube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dc 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datacube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Datacube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app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"Hello World"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xarr 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dc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load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product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"LS8_OLI_LASRC"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latitude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=(</a:t>
            </a:r>
            <a:r>
              <a:rPr lang="en-US" sz="1000">
                <a:solidFill>
                  <a:srgbClr val="008C00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000">
                <a:solidFill>
                  <a:srgbClr val="008C00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longitude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=(</a:t>
            </a:r>
            <a:r>
              <a:rPr lang="en-US" sz="1000">
                <a:solidFill>
                  <a:srgbClr val="44AADD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1000">
                <a:solidFill>
                  <a:srgbClr val="008C00"/>
                </a:solidFill>
                <a:latin typeface="Consolas"/>
                <a:ea typeface="Consolas"/>
                <a:cs typeface="Consolas"/>
                <a:sym typeface="Consolas"/>
              </a:rPr>
              <a:t>70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000">
                <a:solidFill>
                  <a:srgbClr val="44AADD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1000">
                <a:solidFill>
                  <a:srgbClr val="008C00"/>
                </a:solidFill>
                <a:latin typeface="Consolas"/>
                <a:ea typeface="Consolas"/>
                <a:cs typeface="Consolas"/>
                <a:sym typeface="Consolas"/>
              </a:rPr>
              <a:t>69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),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000">
                <a:solidFill>
                  <a:srgbClr val="595979"/>
                </a:solidFill>
                <a:latin typeface="Consolas"/>
                <a:ea typeface="Consolas"/>
                <a:cs typeface="Consolas"/>
                <a:sym typeface="Consolas"/>
              </a:rPr>
              <a:t># Time format YYYY-MM-DD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time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=(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"2018-01-01"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"2018-12-31"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),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measurements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=[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'blue'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3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xarr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blue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plot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000">
              <a:solidFill>
                <a:srgbClr val="3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08080"/>
              </a:solidFill>
              <a:highlight>
                <a:srgbClr val="F6F8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2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 Data Cube</a:t>
            </a:r>
            <a:endParaRPr/>
          </a:p>
        </p:txBody>
      </p:sp>
      <p:sp>
        <p:nvSpPr>
          <p:cNvPr id="320" name="Google Shape;320;p22"/>
          <p:cNvSpPr/>
          <p:nvPr/>
        </p:nvSpPr>
        <p:spPr>
          <a:xfrm>
            <a:off x="1764788" y="2206300"/>
            <a:ext cx="1682100" cy="4473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2"/>
          <p:cNvGrpSpPr/>
          <p:nvPr/>
        </p:nvGrpSpPr>
        <p:grpSpPr>
          <a:xfrm>
            <a:off x="1688563" y="2657275"/>
            <a:ext cx="1840500" cy="959850"/>
            <a:chOff x="383800" y="560675"/>
            <a:chExt cx="1840500" cy="959850"/>
          </a:xfrm>
        </p:grpSpPr>
        <p:sp>
          <p:nvSpPr>
            <p:cNvPr id="322" name="Google Shape;322;p22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2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332" name="Google Shape;332;p22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LANDSAT_5_TM_LEDAPS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333" name="Google Shape;333;p22"/>
          <p:cNvGrpSpPr/>
          <p:nvPr/>
        </p:nvGrpSpPr>
        <p:grpSpPr>
          <a:xfrm>
            <a:off x="1688563" y="3876475"/>
            <a:ext cx="1840500" cy="959850"/>
            <a:chOff x="383800" y="560675"/>
            <a:chExt cx="1840500" cy="959850"/>
          </a:xfrm>
        </p:grpSpPr>
        <p:sp>
          <p:nvSpPr>
            <p:cNvPr id="334" name="Google Shape;334;p22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2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344" name="Google Shape;344;p22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LANDSAT_8_OLI_LASRC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345" name="Google Shape;345;p22"/>
          <p:cNvGrpSpPr/>
          <p:nvPr/>
        </p:nvGrpSpPr>
        <p:grpSpPr>
          <a:xfrm>
            <a:off x="1688563" y="5619775"/>
            <a:ext cx="1840500" cy="959850"/>
            <a:chOff x="383800" y="560675"/>
            <a:chExt cx="1840500" cy="959850"/>
          </a:xfrm>
        </p:grpSpPr>
        <p:sp>
          <p:nvSpPr>
            <p:cNvPr id="346" name="Google Shape;346;p22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356" name="Google Shape;356;p22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SENTINEL 1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cxnSp>
        <p:nvCxnSpPr>
          <p:cNvPr id="357" name="Google Shape;357;p22"/>
          <p:cNvCxnSpPr>
            <a:stCxn id="322" idx="3"/>
            <a:endCxn id="358" idx="0"/>
          </p:cNvCxnSpPr>
          <p:nvPr/>
        </p:nvCxnSpPr>
        <p:spPr>
          <a:xfrm>
            <a:off x="3194113" y="3004675"/>
            <a:ext cx="2561400" cy="8019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359" name="Google Shape;359;p22"/>
          <p:cNvSpPr txBox="1"/>
          <p:nvPr/>
        </p:nvSpPr>
        <p:spPr>
          <a:xfrm>
            <a:off x="2438113" y="4927575"/>
            <a:ext cx="3414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verage"/>
                <a:ea typeface="Average"/>
                <a:cs typeface="Average"/>
                <a:sym typeface="Average"/>
              </a:rPr>
              <a:t>...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60" name="Google Shape;360;p22"/>
          <p:cNvSpPr txBox="1"/>
          <p:nvPr/>
        </p:nvSpPr>
        <p:spPr>
          <a:xfrm>
            <a:off x="2212763" y="2206300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Datasets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61" name="Google Shape;361;p22"/>
          <p:cNvCxnSpPr>
            <a:stCxn id="334" idx="3"/>
            <a:endCxn id="358" idx="1"/>
          </p:cNvCxnSpPr>
          <p:nvPr/>
        </p:nvCxnSpPr>
        <p:spPr>
          <a:xfrm>
            <a:off x="3194113" y="4223875"/>
            <a:ext cx="1865400" cy="39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62" name="Google Shape;362;p22"/>
          <p:cNvCxnSpPr>
            <a:stCxn id="346" idx="3"/>
            <a:endCxn id="358" idx="2"/>
          </p:cNvCxnSpPr>
          <p:nvPr/>
        </p:nvCxnSpPr>
        <p:spPr>
          <a:xfrm flipH="1" rot="10800000">
            <a:off x="3194113" y="4648975"/>
            <a:ext cx="2561400" cy="13182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363" name="Google Shape;363;p22"/>
          <p:cNvSpPr txBox="1"/>
          <p:nvPr/>
        </p:nvSpPr>
        <p:spPr>
          <a:xfrm>
            <a:off x="3829150" y="3842275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64" name="Google Shape;364;p22"/>
          <p:cNvSpPr txBox="1"/>
          <p:nvPr/>
        </p:nvSpPr>
        <p:spPr>
          <a:xfrm>
            <a:off x="3829150" y="2592100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65" name="Google Shape;365;p22"/>
          <p:cNvSpPr txBox="1"/>
          <p:nvPr/>
        </p:nvSpPr>
        <p:spPr>
          <a:xfrm>
            <a:off x="3829150" y="5581375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66" name="Google Shape;366;p22"/>
          <p:cNvCxnSpPr>
            <a:stCxn id="367" idx="2"/>
            <a:endCxn id="368" idx="3"/>
          </p:cNvCxnSpPr>
          <p:nvPr/>
        </p:nvCxnSpPr>
        <p:spPr>
          <a:xfrm flipH="1" rot="5400000">
            <a:off x="7961463" y="2439025"/>
            <a:ext cx="1170900" cy="2170800"/>
          </a:xfrm>
          <a:prstGeom prst="bentConnector4">
            <a:avLst>
              <a:gd fmla="val -20337" name="adj1"/>
              <a:gd fmla="val 62813" name="adj2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pic>
        <p:nvPicPr>
          <p:cNvPr id="369" name="Google Shape;369;p2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61164" y="2276275"/>
            <a:ext cx="1742275" cy="153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2"/>
          <p:cNvSpPr txBox="1"/>
          <p:nvPr/>
        </p:nvSpPr>
        <p:spPr>
          <a:xfrm>
            <a:off x="9076113" y="3724075"/>
            <a:ext cx="1112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Researcher 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68" name="Google Shape;36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55251" y="2628738"/>
            <a:ext cx="406170" cy="620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14366" y="3866929"/>
            <a:ext cx="487954" cy="698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39271" y="5647072"/>
            <a:ext cx="438157" cy="565415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22"/>
          <p:cNvSpPr txBox="1"/>
          <p:nvPr/>
        </p:nvSpPr>
        <p:spPr>
          <a:xfrm>
            <a:off x="6584838" y="3096673"/>
            <a:ext cx="13470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Jupyter Notebooks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3" name="Google Shape;373;p22"/>
          <p:cNvSpPr txBox="1"/>
          <p:nvPr/>
        </p:nvSpPr>
        <p:spPr>
          <a:xfrm>
            <a:off x="6584848" y="4452132"/>
            <a:ext cx="13470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Spatial Web Services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4" name="Google Shape;374;p22"/>
          <p:cNvSpPr txBox="1"/>
          <p:nvPr/>
        </p:nvSpPr>
        <p:spPr>
          <a:xfrm>
            <a:off x="6372103" y="6181583"/>
            <a:ext cx="13470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APIs</a:t>
            </a:r>
            <a:endParaRPr sz="12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75" name="Google Shape;375;p22"/>
          <p:cNvCxnSpPr>
            <a:stCxn id="368" idx="1"/>
            <a:endCxn id="358" idx="3"/>
          </p:cNvCxnSpPr>
          <p:nvPr/>
        </p:nvCxnSpPr>
        <p:spPr>
          <a:xfrm flipH="1">
            <a:off x="6451051" y="2938909"/>
            <a:ext cx="604200" cy="12888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76" name="Google Shape;376;p22"/>
          <p:cNvCxnSpPr>
            <a:stCxn id="370" idx="1"/>
            <a:endCxn id="358" idx="3"/>
          </p:cNvCxnSpPr>
          <p:nvPr/>
        </p:nvCxnSpPr>
        <p:spPr>
          <a:xfrm flipH="1">
            <a:off x="6451266" y="4216326"/>
            <a:ext cx="563100" cy="114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77" name="Google Shape;377;p22"/>
          <p:cNvCxnSpPr>
            <a:stCxn id="371" idx="1"/>
            <a:endCxn id="358" idx="3"/>
          </p:cNvCxnSpPr>
          <p:nvPr/>
        </p:nvCxnSpPr>
        <p:spPr>
          <a:xfrm rot="10800000">
            <a:off x="6451271" y="4227580"/>
            <a:ext cx="588000" cy="17022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pic>
        <p:nvPicPr>
          <p:cNvPr id="358" name="Google Shape;358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59613" y="3806508"/>
            <a:ext cx="1391520" cy="84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22"/>
          <p:cNvSpPr txBox="1"/>
          <p:nvPr/>
        </p:nvSpPr>
        <p:spPr>
          <a:xfrm>
            <a:off x="8300725" y="4452125"/>
            <a:ext cx="3586500" cy="23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20008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datacube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dc 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datacube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Datacube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app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"Hello World"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xarr 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dc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load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product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"LS8_OLI_LASRC"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latitude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=(</a:t>
            </a:r>
            <a:r>
              <a:rPr lang="en-US" sz="1000">
                <a:solidFill>
                  <a:srgbClr val="008C00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000">
                <a:solidFill>
                  <a:srgbClr val="008C00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longitude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=(</a:t>
            </a:r>
            <a:r>
              <a:rPr lang="en-US" sz="1000">
                <a:solidFill>
                  <a:srgbClr val="44AADD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1000">
                <a:solidFill>
                  <a:srgbClr val="008C00"/>
                </a:solidFill>
                <a:latin typeface="Consolas"/>
                <a:ea typeface="Consolas"/>
                <a:cs typeface="Consolas"/>
                <a:sym typeface="Consolas"/>
              </a:rPr>
              <a:t>70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000">
                <a:solidFill>
                  <a:srgbClr val="44AADD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1000">
                <a:solidFill>
                  <a:srgbClr val="008C00"/>
                </a:solidFill>
                <a:latin typeface="Consolas"/>
                <a:ea typeface="Consolas"/>
                <a:cs typeface="Consolas"/>
                <a:sym typeface="Consolas"/>
              </a:rPr>
              <a:t>69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),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000">
                <a:solidFill>
                  <a:srgbClr val="595979"/>
                </a:solidFill>
                <a:latin typeface="Consolas"/>
                <a:ea typeface="Consolas"/>
                <a:cs typeface="Consolas"/>
                <a:sym typeface="Consolas"/>
              </a:rPr>
              <a:t># Time format YYYY-MM-DD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time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=(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"2018-01-01"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"2018-12-31"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),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    measurements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=[</a:t>
            </a:r>
            <a:r>
              <a:rPr lang="en-US" sz="1000">
                <a:solidFill>
                  <a:srgbClr val="1060B6"/>
                </a:solidFill>
                <a:latin typeface="Consolas"/>
                <a:ea typeface="Consolas"/>
                <a:cs typeface="Consolas"/>
                <a:sym typeface="Consolas"/>
              </a:rPr>
              <a:t>'blue'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00">
              <a:solidFill>
                <a:srgbClr val="0000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3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xarr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blue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000">
                <a:solidFill>
                  <a:srgbClr val="000020"/>
                </a:solidFill>
                <a:latin typeface="Consolas"/>
                <a:ea typeface="Consolas"/>
                <a:cs typeface="Consolas"/>
                <a:sym typeface="Consolas"/>
              </a:rPr>
              <a:t>plot</a:t>
            </a:r>
            <a:r>
              <a:rPr lang="en-US" sz="1000">
                <a:solidFill>
                  <a:srgbClr val="30808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000">
              <a:solidFill>
                <a:srgbClr val="3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08080"/>
              </a:solidFill>
              <a:highlight>
                <a:srgbClr val="F6F8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3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 Data Cube</a:t>
            </a:r>
            <a:endParaRPr/>
          </a:p>
        </p:txBody>
      </p:sp>
      <p:sp>
        <p:nvSpPr>
          <p:cNvPr id="384" name="Google Shape;384;p23"/>
          <p:cNvSpPr/>
          <p:nvPr/>
        </p:nvSpPr>
        <p:spPr>
          <a:xfrm>
            <a:off x="8182075" y="4830225"/>
            <a:ext cx="2837100" cy="937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3"/>
          <p:cNvSpPr txBox="1"/>
          <p:nvPr/>
        </p:nvSpPr>
        <p:spPr>
          <a:xfrm>
            <a:off x="1229725" y="3548188"/>
            <a:ext cx="17376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Sentinel 2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6" name="Google Shape;386;p23"/>
          <p:cNvSpPr txBox="1"/>
          <p:nvPr/>
        </p:nvSpPr>
        <p:spPr>
          <a:xfrm>
            <a:off x="1690225" y="6344713"/>
            <a:ext cx="13743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latin typeface="Average"/>
                <a:ea typeface="Average"/>
                <a:cs typeface="Average"/>
                <a:sym typeface="Average"/>
              </a:rPr>
              <a:t>Ground Station</a:t>
            </a:r>
            <a:endParaRPr b="1" sz="13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87" name="Google Shape;387;p23"/>
          <p:cNvCxnSpPr>
            <a:stCxn id="385" idx="2"/>
            <a:endCxn id="388" idx="0"/>
          </p:cNvCxnSpPr>
          <p:nvPr/>
        </p:nvCxnSpPr>
        <p:spPr>
          <a:xfrm flipH="1" rot="-5400000">
            <a:off x="1550875" y="4481638"/>
            <a:ext cx="10959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389" name="Google Shape;389;p23"/>
          <p:cNvSpPr txBox="1"/>
          <p:nvPr/>
        </p:nvSpPr>
        <p:spPr>
          <a:xfrm>
            <a:off x="2323400" y="4626300"/>
            <a:ext cx="15360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Scenes </a:t>
            </a:r>
            <a:br>
              <a:rPr lang="en-US" sz="1300">
                <a:latin typeface="Average"/>
                <a:ea typeface="Average"/>
                <a:cs typeface="Average"/>
                <a:sym typeface="Average"/>
              </a:rPr>
            </a:b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(Raw Data)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90" name="Google Shape;39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3400" y="3983912"/>
            <a:ext cx="1536001" cy="6216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1" name="Google Shape;391;p23"/>
          <p:cNvCxnSpPr>
            <a:stCxn id="388" idx="3"/>
            <a:endCxn id="392" idx="1"/>
          </p:cNvCxnSpPr>
          <p:nvPr/>
        </p:nvCxnSpPr>
        <p:spPr>
          <a:xfrm flipH="1" rot="10800000">
            <a:off x="3074299" y="3194607"/>
            <a:ext cx="1545300" cy="2484900"/>
          </a:xfrm>
          <a:prstGeom prst="bentConnector3">
            <a:avLst>
              <a:gd fmla="val 57190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393" name="Google Shape;393;p23"/>
          <p:cNvSpPr txBox="1"/>
          <p:nvPr/>
        </p:nvSpPr>
        <p:spPr>
          <a:xfrm>
            <a:off x="5018713" y="6366950"/>
            <a:ext cx="13743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latin typeface="Average"/>
                <a:ea typeface="Average"/>
                <a:cs typeface="Average"/>
                <a:sym typeface="Average"/>
              </a:rPr>
              <a:t>Preprocessing</a:t>
            </a:r>
            <a:endParaRPr b="1"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94" name="Google Shape;394;p23"/>
          <p:cNvSpPr txBox="1"/>
          <p:nvPr/>
        </p:nvSpPr>
        <p:spPr>
          <a:xfrm>
            <a:off x="4837088" y="5792200"/>
            <a:ext cx="29580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verage"/>
              <a:buChar char="●"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Radiometric Correction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verage"/>
              <a:buChar char="●"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Surface Reflectance Corrections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95" name="Google Shape;395;p23"/>
          <p:cNvSpPr txBox="1"/>
          <p:nvPr/>
        </p:nvSpPr>
        <p:spPr>
          <a:xfrm>
            <a:off x="1690225" y="2212475"/>
            <a:ext cx="8166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latin typeface="Average"/>
                <a:ea typeface="Average"/>
                <a:cs typeface="Average"/>
                <a:sym typeface="Average"/>
              </a:rPr>
              <a:t>Satellite</a:t>
            </a:r>
            <a:endParaRPr b="1"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96" name="Google Shape;39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69129" y="4912213"/>
            <a:ext cx="591122" cy="453993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23"/>
          <p:cNvSpPr txBox="1"/>
          <p:nvPr/>
        </p:nvSpPr>
        <p:spPr>
          <a:xfrm>
            <a:off x="8142461" y="5351014"/>
            <a:ext cx="144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Native File System</a:t>
            </a:r>
            <a:endParaRPr sz="12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98" name="Google Shape;398;p23"/>
          <p:cNvSpPr txBox="1"/>
          <p:nvPr/>
        </p:nvSpPr>
        <p:spPr>
          <a:xfrm>
            <a:off x="9535014" y="5330014"/>
            <a:ext cx="144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S3 or Equivalent</a:t>
            </a:r>
            <a:endParaRPr sz="12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99" name="Google Shape;399;p23"/>
          <p:cNvSpPr txBox="1"/>
          <p:nvPr/>
        </p:nvSpPr>
        <p:spPr>
          <a:xfrm>
            <a:off x="8480925" y="5867125"/>
            <a:ext cx="22776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latin typeface="Average"/>
                <a:ea typeface="Average"/>
                <a:cs typeface="Average"/>
                <a:sym typeface="Average"/>
              </a:rPr>
              <a:t>Analysis Ready Data Storage</a:t>
            </a:r>
            <a:endParaRPr b="1" sz="13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400" name="Google Shape;400;p23"/>
          <p:cNvCxnSpPr>
            <a:stCxn id="401" idx="3"/>
            <a:endCxn id="384" idx="1"/>
          </p:cNvCxnSpPr>
          <p:nvPr/>
        </p:nvCxnSpPr>
        <p:spPr>
          <a:xfrm flipH="1" rot="10800000">
            <a:off x="6137125" y="5298750"/>
            <a:ext cx="2045100" cy="75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402" name="Google Shape;402;p23"/>
          <p:cNvSpPr txBox="1"/>
          <p:nvPr/>
        </p:nvSpPr>
        <p:spPr>
          <a:xfrm>
            <a:off x="6063825" y="4669400"/>
            <a:ext cx="15360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Scenes </a:t>
            </a:r>
            <a:br>
              <a:rPr lang="en-US" sz="1300">
                <a:latin typeface="Average"/>
                <a:ea typeface="Average"/>
                <a:cs typeface="Average"/>
                <a:sym typeface="Average"/>
              </a:rPr>
            </a:b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(ARD)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403" name="Google Shape;403;p23"/>
          <p:cNvCxnSpPr>
            <a:stCxn id="384" idx="0"/>
            <a:endCxn id="404" idx="2"/>
          </p:cNvCxnSpPr>
          <p:nvPr/>
        </p:nvCxnSpPr>
        <p:spPr>
          <a:xfrm rot="-5400000">
            <a:off x="9224125" y="4453125"/>
            <a:ext cx="753600" cy="600"/>
          </a:xfrm>
          <a:prstGeom prst="bentConnector3">
            <a:avLst>
              <a:gd fmla="val 50009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405" name="Google Shape;405;p23"/>
          <p:cNvSpPr txBox="1"/>
          <p:nvPr/>
        </p:nvSpPr>
        <p:spPr>
          <a:xfrm>
            <a:off x="9205275" y="2832213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latin typeface="Average"/>
                <a:ea typeface="Average"/>
                <a:cs typeface="Average"/>
                <a:sym typeface="Average"/>
              </a:rPr>
              <a:t>Analysis</a:t>
            </a:r>
            <a:endParaRPr b="1"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06" name="Google Shape;406;p23"/>
          <p:cNvSpPr txBox="1"/>
          <p:nvPr/>
        </p:nvSpPr>
        <p:spPr>
          <a:xfrm>
            <a:off x="9696725" y="4287975"/>
            <a:ext cx="9372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Index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07" name="Google Shape;407;p23"/>
          <p:cNvSpPr/>
          <p:nvPr/>
        </p:nvSpPr>
        <p:spPr>
          <a:xfrm>
            <a:off x="4659125" y="2369175"/>
            <a:ext cx="2837100" cy="1733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8" name="Google Shape;40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6166" y="2596013"/>
            <a:ext cx="591122" cy="453993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23"/>
          <p:cNvSpPr txBox="1"/>
          <p:nvPr/>
        </p:nvSpPr>
        <p:spPr>
          <a:xfrm>
            <a:off x="4619498" y="3034814"/>
            <a:ext cx="144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Native File System</a:t>
            </a:r>
            <a:endParaRPr sz="12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09" name="Google Shape;409;p23"/>
          <p:cNvSpPr txBox="1"/>
          <p:nvPr/>
        </p:nvSpPr>
        <p:spPr>
          <a:xfrm>
            <a:off x="6012052" y="3013814"/>
            <a:ext cx="144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S3 or Equivalent</a:t>
            </a:r>
            <a:endParaRPr sz="12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10" name="Google Shape;410;p23"/>
          <p:cNvSpPr txBox="1"/>
          <p:nvPr/>
        </p:nvSpPr>
        <p:spPr>
          <a:xfrm>
            <a:off x="5177672" y="1983375"/>
            <a:ext cx="18000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latin typeface="Average"/>
                <a:ea typeface="Average"/>
                <a:cs typeface="Average"/>
                <a:sym typeface="Average"/>
              </a:rPr>
              <a:t>Raw Data Storage</a:t>
            </a:r>
            <a:endParaRPr b="1" sz="13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411" name="Google Shape;411;p23"/>
          <p:cNvCxnSpPr>
            <a:stCxn id="412" idx="2"/>
            <a:endCxn id="401" idx="0"/>
          </p:cNvCxnSpPr>
          <p:nvPr/>
        </p:nvCxnSpPr>
        <p:spPr>
          <a:xfrm rot="5400000">
            <a:off x="5492425" y="4306650"/>
            <a:ext cx="815400" cy="354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triangle"/>
          </a:ln>
        </p:spPr>
      </p:cxnSp>
      <p:pic>
        <p:nvPicPr>
          <p:cNvPr id="413" name="Google Shape;41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8871" y="3394317"/>
            <a:ext cx="1374300" cy="721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04863" y="3234083"/>
            <a:ext cx="1391520" cy="84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22425" y="2466113"/>
            <a:ext cx="1552804" cy="1109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22750" y="5029885"/>
            <a:ext cx="1951549" cy="1299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08225" y="4891800"/>
            <a:ext cx="828900" cy="82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3"/>
          <p:cNvPicPr preferRelativeResize="0"/>
          <p:nvPr/>
        </p:nvPicPr>
        <p:blipFill rotWithShape="1">
          <a:blip r:embed="rId10">
            <a:alphaModFix/>
          </a:blip>
          <a:srcRect b="22268" l="36784" r="37665" t="18696"/>
          <a:stretch/>
        </p:blipFill>
        <p:spPr>
          <a:xfrm>
            <a:off x="6393025" y="2512201"/>
            <a:ext cx="649283" cy="62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3"/>
          <p:cNvPicPr preferRelativeResize="0"/>
          <p:nvPr/>
        </p:nvPicPr>
        <p:blipFill rotWithShape="1">
          <a:blip r:embed="rId10">
            <a:alphaModFix/>
          </a:blip>
          <a:srcRect b="22268" l="36784" r="37665" t="18696"/>
          <a:stretch/>
        </p:blipFill>
        <p:spPr>
          <a:xfrm>
            <a:off x="9932638" y="4846276"/>
            <a:ext cx="649283" cy="62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4"/>
          <p:cNvSpPr txBox="1"/>
          <p:nvPr>
            <p:ph type="title"/>
          </p:nvPr>
        </p:nvSpPr>
        <p:spPr>
          <a:xfrm>
            <a:off x="810000" y="2789763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Flujo de trabajo para el procesamiento de imágenes satelitales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5"/>
          <p:cNvSpPr/>
          <p:nvPr/>
        </p:nvSpPr>
        <p:spPr>
          <a:xfrm>
            <a:off x="818375" y="2891425"/>
            <a:ext cx="10033200" cy="523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5"/>
          <p:cNvSpPr/>
          <p:nvPr/>
        </p:nvSpPr>
        <p:spPr>
          <a:xfrm>
            <a:off x="818375" y="3535400"/>
            <a:ext cx="10033200" cy="1162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25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Flujo de trabajo</a:t>
            </a:r>
            <a:endParaRPr/>
          </a:p>
        </p:txBody>
      </p:sp>
      <p:sp>
        <p:nvSpPr>
          <p:cNvPr id="429" name="Google Shape;429;p25"/>
          <p:cNvSpPr txBox="1"/>
          <p:nvPr>
            <p:ph idx="1" type="body"/>
          </p:nvPr>
        </p:nvSpPr>
        <p:spPr>
          <a:xfrm>
            <a:off x="818700" y="2222274"/>
            <a:ext cx="10554600" cy="3964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/>
              <a:t>Flujo de trabajo para el procesamiento de imágenes satelitales: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>
                <a:solidFill>
                  <a:schemeClr val="accent1"/>
                </a:solidFill>
              </a:rPr>
              <a:t>Definición del área de estudio.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008C00"/>
              </a:buClr>
              <a:buSzPts val="1800"/>
              <a:buAutoNum type="arabicPeriod"/>
            </a:pPr>
            <a:r>
              <a:rPr lang="en-US">
                <a:solidFill>
                  <a:srgbClr val="008C00"/>
                </a:solidFill>
              </a:rPr>
              <a:t>Exploración de datos disponibles sobre el área de estudio en el Data Cube Explorer.</a:t>
            </a:r>
            <a:endParaRPr>
              <a:solidFill>
                <a:srgbClr val="008C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8C00"/>
              </a:buClr>
              <a:buSzPts val="1800"/>
              <a:buAutoNum type="arabicPeriod"/>
            </a:pPr>
            <a:r>
              <a:rPr lang="en-US">
                <a:solidFill>
                  <a:srgbClr val="008C00"/>
                </a:solidFill>
              </a:rPr>
              <a:t>Descarga de una imágen satelital.</a:t>
            </a:r>
            <a:endParaRPr>
              <a:solidFill>
                <a:srgbClr val="008C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8C00"/>
              </a:buClr>
              <a:buSzPts val="1800"/>
              <a:buAutoNum type="arabicPeriod"/>
            </a:pPr>
            <a:r>
              <a:rPr lang="en-US">
                <a:solidFill>
                  <a:srgbClr val="008C00"/>
                </a:solidFill>
              </a:rPr>
              <a:t>Proceso de indexación.</a:t>
            </a:r>
            <a:endParaRPr>
              <a:solidFill>
                <a:srgbClr val="008C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C00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>
                <a:solidFill>
                  <a:schemeClr val="accent1"/>
                </a:solidFill>
              </a:rPr>
              <a:t>Consulta del área de estudio.</a:t>
            </a: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>
                <a:solidFill>
                  <a:schemeClr val="accent1"/>
                </a:solidFill>
              </a:rPr>
              <a:t>Entendimiento de las características de la imágen obtenida.</a:t>
            </a: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>
                <a:solidFill>
                  <a:schemeClr val="accent1"/>
                </a:solidFill>
              </a:rPr>
              <a:t>Aplicación de algoritmos de análisis.</a:t>
            </a: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>
                <a:solidFill>
                  <a:schemeClr val="accent1"/>
                </a:solidFill>
              </a:rPr>
              <a:t>Visualización de resultados.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30" name="Google Shape;430;p25"/>
          <p:cNvSpPr/>
          <p:nvPr/>
        </p:nvSpPr>
        <p:spPr>
          <a:xfrm>
            <a:off x="818375" y="4893900"/>
            <a:ext cx="10033200" cy="1424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25"/>
          <p:cNvSpPr txBox="1"/>
          <p:nvPr/>
        </p:nvSpPr>
        <p:spPr>
          <a:xfrm>
            <a:off x="9337600" y="2998600"/>
            <a:ext cx="11460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Analista</a:t>
            </a:r>
            <a:endParaRPr b="1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2" name="Google Shape;432;p25"/>
          <p:cNvSpPr txBox="1"/>
          <p:nvPr/>
        </p:nvSpPr>
        <p:spPr>
          <a:xfrm>
            <a:off x="9198550" y="4256600"/>
            <a:ext cx="14241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8C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Administrador</a:t>
            </a:r>
            <a:endParaRPr b="1">
              <a:solidFill>
                <a:srgbClr val="008C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3" name="Google Shape;433;p25"/>
          <p:cNvSpPr txBox="1"/>
          <p:nvPr/>
        </p:nvSpPr>
        <p:spPr>
          <a:xfrm>
            <a:off x="9198550" y="5846575"/>
            <a:ext cx="14241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Analista</a:t>
            </a:r>
            <a:endParaRPr b="1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6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Definición del área de estudio</a:t>
            </a:r>
            <a:endParaRPr/>
          </a:p>
        </p:txBody>
      </p:sp>
      <p:pic>
        <p:nvPicPr>
          <p:cNvPr id="439" name="Google Shape;4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" y="2732575"/>
            <a:ext cx="4498150" cy="338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3450" y="2675537"/>
            <a:ext cx="6897325" cy="3496550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26"/>
          <p:cNvSpPr/>
          <p:nvPr/>
        </p:nvSpPr>
        <p:spPr>
          <a:xfrm>
            <a:off x="9563100" y="3924300"/>
            <a:ext cx="857400" cy="1466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27"/>
          <p:cNvPicPr preferRelativeResize="0"/>
          <p:nvPr/>
        </p:nvPicPr>
        <p:blipFill rotWithShape="1">
          <a:blip r:embed="rId3">
            <a:alphaModFix/>
          </a:blip>
          <a:srcRect b="6044" l="0" r="0" t="967"/>
          <a:stretch/>
        </p:blipFill>
        <p:spPr>
          <a:xfrm>
            <a:off x="237625" y="3424550"/>
            <a:ext cx="11621474" cy="32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27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Exploración de datos disponibles</a:t>
            </a:r>
            <a:endParaRPr/>
          </a:p>
        </p:txBody>
      </p:sp>
      <p:sp>
        <p:nvSpPr>
          <p:cNvPr id="448" name="Google Shape;448;p27"/>
          <p:cNvSpPr/>
          <p:nvPr/>
        </p:nvSpPr>
        <p:spPr>
          <a:xfrm>
            <a:off x="810000" y="3424400"/>
            <a:ext cx="3347700" cy="480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7"/>
          <p:cNvSpPr txBox="1"/>
          <p:nvPr/>
        </p:nvSpPr>
        <p:spPr>
          <a:xfrm>
            <a:off x="3926400" y="2161400"/>
            <a:ext cx="4339200" cy="8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Conectarse a la VPN del Banco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Abrir un navegador (Firefox, Chrome, etc)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AutoNum type="arabicPeriod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Digitar la url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10.0.43.16:8080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50" name="Google Shape;450;p27"/>
          <p:cNvCxnSpPr>
            <a:stCxn id="449" idx="1"/>
            <a:endCxn id="448" idx="0"/>
          </p:cNvCxnSpPr>
          <p:nvPr/>
        </p:nvCxnSpPr>
        <p:spPr>
          <a:xfrm flipH="1">
            <a:off x="2484000" y="2590250"/>
            <a:ext cx="1442400" cy="834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8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Exploración de datos disponibles</a:t>
            </a:r>
            <a:endParaRPr/>
          </a:p>
        </p:txBody>
      </p:sp>
      <p:pic>
        <p:nvPicPr>
          <p:cNvPr id="456" name="Google Shape;4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26" y="2327675"/>
            <a:ext cx="6934749" cy="4343375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28"/>
          <p:cNvSpPr/>
          <p:nvPr/>
        </p:nvSpPr>
        <p:spPr>
          <a:xfrm>
            <a:off x="361950" y="2190750"/>
            <a:ext cx="4229100" cy="7620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8"/>
          <p:cNvSpPr txBox="1"/>
          <p:nvPr/>
        </p:nvSpPr>
        <p:spPr>
          <a:xfrm>
            <a:off x="8027800" y="2099075"/>
            <a:ext cx="3897600" cy="8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Producto: 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permite seleccionar el sensor cuya información será presentada en la visualización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59" name="Google Shape;459;p28"/>
          <p:cNvCxnSpPr>
            <a:stCxn id="458" idx="1"/>
            <a:endCxn id="457" idx="3"/>
          </p:cNvCxnSpPr>
          <p:nvPr/>
        </p:nvCxnSpPr>
        <p:spPr>
          <a:xfrm flipH="1">
            <a:off x="4591000" y="2525975"/>
            <a:ext cx="3436800" cy="459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818712" y="2222287"/>
            <a:ext cx="10554574" cy="36365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>
                <a:solidFill>
                  <a:schemeClr val="dk1"/>
                </a:solidFill>
              </a:rPr>
              <a:t>Introducción al Open Data Cube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>
                <a:solidFill>
                  <a:schemeClr val="dk1"/>
                </a:solidFill>
              </a:rPr>
              <a:t>Flujo de trabajo para el </a:t>
            </a:r>
            <a:r>
              <a:rPr lang="en-US">
                <a:solidFill>
                  <a:schemeClr val="dk1"/>
                </a:solidFill>
              </a:rPr>
              <a:t>procesamiento</a:t>
            </a:r>
            <a:r>
              <a:rPr lang="en-US">
                <a:solidFill>
                  <a:schemeClr val="dk1"/>
                </a:solidFill>
              </a:rPr>
              <a:t> de imágenes satelitales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9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Exploración de datos disponibles</a:t>
            </a:r>
            <a:endParaRPr/>
          </a:p>
        </p:txBody>
      </p:sp>
      <p:pic>
        <p:nvPicPr>
          <p:cNvPr id="465" name="Google Shape;46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26" y="2327675"/>
            <a:ext cx="6934749" cy="4343375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29"/>
          <p:cNvSpPr/>
          <p:nvPr/>
        </p:nvSpPr>
        <p:spPr>
          <a:xfrm>
            <a:off x="4495800" y="2144975"/>
            <a:ext cx="1047900" cy="7620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9"/>
          <p:cNvSpPr txBox="1"/>
          <p:nvPr/>
        </p:nvSpPr>
        <p:spPr>
          <a:xfrm>
            <a:off x="8027800" y="2099075"/>
            <a:ext cx="3897600" cy="8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Periodo de Tiempo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permite seleccionar el periodo para la información que será presentada en la vista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68" name="Google Shape;468;p29"/>
          <p:cNvCxnSpPr>
            <a:stCxn id="467" idx="1"/>
            <a:endCxn id="466" idx="3"/>
          </p:cNvCxnSpPr>
          <p:nvPr/>
        </p:nvCxnSpPr>
        <p:spPr>
          <a:xfrm rot="10800000">
            <a:off x="5543800" y="2525975"/>
            <a:ext cx="24840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0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Exploración de datos disponibles</a:t>
            </a:r>
            <a:endParaRPr/>
          </a:p>
        </p:txBody>
      </p:sp>
      <p:pic>
        <p:nvPicPr>
          <p:cNvPr id="474" name="Google Shape;4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26" y="2327675"/>
            <a:ext cx="6934749" cy="4343375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30"/>
          <p:cNvSpPr/>
          <p:nvPr/>
        </p:nvSpPr>
        <p:spPr>
          <a:xfrm>
            <a:off x="4343400" y="2952875"/>
            <a:ext cx="1047900" cy="7620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0"/>
          <p:cNvSpPr txBox="1"/>
          <p:nvPr/>
        </p:nvSpPr>
        <p:spPr>
          <a:xfrm>
            <a:off x="8027800" y="2099075"/>
            <a:ext cx="3897600" cy="8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Cantidad de datos indexados en la vista actual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77" name="Google Shape;477;p30"/>
          <p:cNvCxnSpPr>
            <a:stCxn id="476" idx="1"/>
            <a:endCxn id="475" idx="3"/>
          </p:cNvCxnSpPr>
          <p:nvPr/>
        </p:nvCxnSpPr>
        <p:spPr>
          <a:xfrm flipH="1">
            <a:off x="5391400" y="2525975"/>
            <a:ext cx="2636400" cy="8079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1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Exploración de datos disponibles</a:t>
            </a:r>
            <a:endParaRPr/>
          </a:p>
        </p:txBody>
      </p:sp>
      <p:pic>
        <p:nvPicPr>
          <p:cNvPr id="483" name="Google Shape;4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26" y="2327675"/>
            <a:ext cx="6934749" cy="434337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1"/>
          <p:cNvSpPr/>
          <p:nvPr/>
        </p:nvSpPr>
        <p:spPr>
          <a:xfrm>
            <a:off x="5445475" y="3272475"/>
            <a:ext cx="1946100" cy="30711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1"/>
          <p:cNvSpPr txBox="1"/>
          <p:nvPr/>
        </p:nvSpPr>
        <p:spPr>
          <a:xfrm>
            <a:off x="8027800" y="2099075"/>
            <a:ext cx="3897600" cy="8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Detalles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se actualiza de acuerdo al </a:t>
            </a:r>
            <a:r>
              <a:rPr b="1" lang="en-US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producto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 y al </a:t>
            </a:r>
            <a:r>
              <a:rPr b="1" lang="en-US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periodo de tiempo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 seleccionado.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86" name="Google Shape;486;p31"/>
          <p:cNvCxnSpPr>
            <a:stCxn id="485" idx="1"/>
            <a:endCxn id="484" idx="0"/>
          </p:cNvCxnSpPr>
          <p:nvPr/>
        </p:nvCxnSpPr>
        <p:spPr>
          <a:xfrm flipH="1">
            <a:off x="6418600" y="2525975"/>
            <a:ext cx="1609200" cy="7464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7" name="Google Shape;487;p31"/>
          <p:cNvSpPr/>
          <p:nvPr/>
        </p:nvSpPr>
        <p:spPr>
          <a:xfrm>
            <a:off x="321025" y="2186625"/>
            <a:ext cx="5241600" cy="8538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2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Exploración de datos disponibles</a:t>
            </a:r>
            <a:endParaRPr/>
          </a:p>
        </p:txBody>
      </p:sp>
      <p:pic>
        <p:nvPicPr>
          <p:cNvPr id="493" name="Google Shape;4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26" y="2327675"/>
            <a:ext cx="6934749" cy="4343375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32"/>
          <p:cNvSpPr/>
          <p:nvPr/>
        </p:nvSpPr>
        <p:spPr>
          <a:xfrm>
            <a:off x="5445475" y="3272475"/>
            <a:ext cx="1946100" cy="3471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32"/>
          <p:cNvSpPr txBox="1"/>
          <p:nvPr/>
        </p:nvSpPr>
        <p:spPr>
          <a:xfrm>
            <a:off x="8027800" y="2099075"/>
            <a:ext cx="38976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Producto seleccionado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96" name="Google Shape;496;p32"/>
          <p:cNvCxnSpPr>
            <a:stCxn id="495" idx="1"/>
            <a:endCxn id="494" idx="0"/>
          </p:cNvCxnSpPr>
          <p:nvPr/>
        </p:nvCxnSpPr>
        <p:spPr>
          <a:xfrm flipH="1">
            <a:off x="6418600" y="2312525"/>
            <a:ext cx="1609200" cy="9600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7" name="Google Shape;497;p32"/>
          <p:cNvSpPr/>
          <p:nvPr/>
        </p:nvSpPr>
        <p:spPr>
          <a:xfrm>
            <a:off x="5445475" y="3851625"/>
            <a:ext cx="1946100" cy="3471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8" name="Google Shape;498;p32"/>
          <p:cNvCxnSpPr>
            <a:stCxn id="499" idx="1"/>
            <a:endCxn id="497" idx="3"/>
          </p:cNvCxnSpPr>
          <p:nvPr/>
        </p:nvCxnSpPr>
        <p:spPr>
          <a:xfrm flipH="1">
            <a:off x="7391500" y="3634250"/>
            <a:ext cx="636300" cy="3909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9" name="Google Shape;499;p32"/>
          <p:cNvSpPr txBox="1"/>
          <p:nvPr/>
        </p:nvSpPr>
        <p:spPr>
          <a:xfrm>
            <a:off x="8027800" y="3420800"/>
            <a:ext cx="38976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Cantidad de escenas indexadas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0" name="Google Shape;500;p32"/>
          <p:cNvSpPr/>
          <p:nvPr/>
        </p:nvSpPr>
        <p:spPr>
          <a:xfrm>
            <a:off x="5445475" y="4777825"/>
            <a:ext cx="1946100" cy="15849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1" name="Google Shape;501;p32"/>
          <p:cNvCxnSpPr>
            <a:stCxn id="502" idx="1"/>
            <a:endCxn id="500" idx="3"/>
          </p:cNvCxnSpPr>
          <p:nvPr/>
        </p:nvCxnSpPr>
        <p:spPr>
          <a:xfrm flipH="1">
            <a:off x="7391500" y="4955975"/>
            <a:ext cx="750600" cy="6144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2" name="Google Shape;502;p32"/>
          <p:cNvSpPr txBox="1"/>
          <p:nvPr/>
        </p:nvSpPr>
        <p:spPr>
          <a:xfrm>
            <a:off x="8142100" y="4742525"/>
            <a:ext cx="38976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Metadatos de las imágenes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Google Shape;5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25" y="2312525"/>
            <a:ext cx="6934749" cy="4350330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33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Exploración de datos disponibles</a:t>
            </a:r>
            <a:endParaRPr/>
          </a:p>
        </p:txBody>
      </p:sp>
      <p:sp>
        <p:nvSpPr>
          <p:cNvPr id="509" name="Google Shape;509;p33"/>
          <p:cNvSpPr/>
          <p:nvPr/>
        </p:nvSpPr>
        <p:spPr>
          <a:xfrm>
            <a:off x="4504525" y="2189000"/>
            <a:ext cx="847500" cy="6453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3"/>
          <p:cNvSpPr txBox="1"/>
          <p:nvPr/>
        </p:nvSpPr>
        <p:spPr>
          <a:xfrm>
            <a:off x="8027800" y="2298188"/>
            <a:ext cx="38976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Periodo de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tiempo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 seleccionado: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 2019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511" name="Google Shape;511;p33"/>
          <p:cNvCxnSpPr>
            <a:stCxn id="510" idx="1"/>
            <a:endCxn id="509" idx="3"/>
          </p:cNvCxnSpPr>
          <p:nvPr/>
        </p:nvCxnSpPr>
        <p:spPr>
          <a:xfrm rot="10800000">
            <a:off x="5352100" y="2511638"/>
            <a:ext cx="26757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2" name="Google Shape;512;p33"/>
          <p:cNvSpPr/>
          <p:nvPr/>
        </p:nvSpPr>
        <p:spPr>
          <a:xfrm>
            <a:off x="5445475" y="3851625"/>
            <a:ext cx="1946100" cy="3471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3" name="Google Shape;513;p33"/>
          <p:cNvCxnSpPr>
            <a:stCxn id="514" idx="1"/>
            <a:endCxn id="512" idx="3"/>
          </p:cNvCxnSpPr>
          <p:nvPr/>
        </p:nvCxnSpPr>
        <p:spPr>
          <a:xfrm rot="10800000">
            <a:off x="7391500" y="4025175"/>
            <a:ext cx="6363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4" name="Google Shape;514;p33"/>
          <p:cNvSpPr txBox="1"/>
          <p:nvPr/>
        </p:nvSpPr>
        <p:spPr>
          <a:xfrm>
            <a:off x="8027800" y="3702525"/>
            <a:ext cx="38976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Cantidad de escenas indexados para el año 2019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5" name="Google Shape;515;p33"/>
          <p:cNvSpPr/>
          <p:nvPr/>
        </p:nvSpPr>
        <p:spPr>
          <a:xfrm>
            <a:off x="2816575" y="2910500"/>
            <a:ext cx="2364900" cy="4269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3"/>
          <p:cNvSpPr txBox="1"/>
          <p:nvPr/>
        </p:nvSpPr>
        <p:spPr>
          <a:xfrm>
            <a:off x="8027800" y="2910488"/>
            <a:ext cx="38976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Histograma de datos para los meses del año 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2019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517" name="Google Shape;517;p33"/>
          <p:cNvCxnSpPr>
            <a:stCxn id="516" idx="1"/>
            <a:endCxn id="515" idx="3"/>
          </p:cNvCxnSpPr>
          <p:nvPr/>
        </p:nvCxnSpPr>
        <p:spPr>
          <a:xfrm rot="10800000">
            <a:off x="5181400" y="3123938"/>
            <a:ext cx="28464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26" y="2298200"/>
            <a:ext cx="6934751" cy="4166234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34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Exploración de datos disponibles</a:t>
            </a:r>
            <a:endParaRPr/>
          </a:p>
        </p:txBody>
      </p:sp>
      <p:cxnSp>
        <p:nvCxnSpPr>
          <p:cNvPr id="524" name="Google Shape;524;p34"/>
          <p:cNvCxnSpPr>
            <a:stCxn id="525" idx="1"/>
            <a:endCxn id="526" idx="3"/>
          </p:cNvCxnSpPr>
          <p:nvPr/>
        </p:nvCxnSpPr>
        <p:spPr>
          <a:xfrm rot="10800000">
            <a:off x="7238800" y="3733800"/>
            <a:ext cx="7890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5" name="Google Shape;525;p34"/>
          <p:cNvSpPr txBox="1"/>
          <p:nvPr/>
        </p:nvSpPr>
        <p:spPr>
          <a:xfrm>
            <a:off x="8027800" y="3411150"/>
            <a:ext cx="38976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Parámetros de búsqueda de imágenes indexadas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6" name="Google Shape;526;p34"/>
          <p:cNvSpPr/>
          <p:nvPr/>
        </p:nvSpPr>
        <p:spPr>
          <a:xfrm>
            <a:off x="590550" y="2990850"/>
            <a:ext cx="6648300" cy="14859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34"/>
          <p:cNvSpPr/>
          <p:nvPr/>
        </p:nvSpPr>
        <p:spPr>
          <a:xfrm>
            <a:off x="600150" y="4895850"/>
            <a:ext cx="6648300" cy="6453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8" name="Google Shape;528;p34"/>
          <p:cNvCxnSpPr>
            <a:stCxn id="529" idx="1"/>
            <a:endCxn id="527" idx="3"/>
          </p:cNvCxnSpPr>
          <p:nvPr/>
        </p:nvCxnSpPr>
        <p:spPr>
          <a:xfrm rot="10800000">
            <a:off x="7248400" y="5218500"/>
            <a:ext cx="779400" cy="90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9" name="Google Shape;529;p34"/>
          <p:cNvSpPr txBox="1"/>
          <p:nvPr/>
        </p:nvSpPr>
        <p:spPr>
          <a:xfrm>
            <a:off x="8027800" y="5066100"/>
            <a:ext cx="38976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Adicionar parámetros de búsqueda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0" name="Google Shape;530;p34"/>
          <p:cNvSpPr/>
          <p:nvPr/>
        </p:nvSpPr>
        <p:spPr>
          <a:xfrm>
            <a:off x="600150" y="5715000"/>
            <a:ext cx="6648300" cy="7494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1" name="Google Shape;531;p34"/>
          <p:cNvCxnSpPr>
            <a:stCxn id="532" idx="1"/>
            <a:endCxn id="530" idx="3"/>
          </p:cNvCxnSpPr>
          <p:nvPr/>
        </p:nvCxnSpPr>
        <p:spPr>
          <a:xfrm rot="10800000">
            <a:off x="7248400" y="6089700"/>
            <a:ext cx="7794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2" name="Google Shape;532;p34"/>
          <p:cNvSpPr txBox="1"/>
          <p:nvPr/>
        </p:nvSpPr>
        <p:spPr>
          <a:xfrm>
            <a:off x="8027800" y="5928300"/>
            <a:ext cx="38976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Resultados de la búsqueda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5"/>
          <p:cNvSpPr txBox="1"/>
          <p:nvPr>
            <p:ph type="title"/>
          </p:nvPr>
        </p:nvSpPr>
        <p:spPr>
          <a:xfrm>
            <a:off x="810000" y="2789763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Demostración</a:t>
            </a:r>
            <a:r>
              <a:rPr lang="en-US"/>
              <a:t> del Explorer</a:t>
            </a:r>
            <a:endParaRPr/>
          </a:p>
        </p:txBody>
      </p:sp>
      <p:pic>
        <p:nvPicPr>
          <p:cNvPr id="538" name="Google Shape;53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8600" y="1721913"/>
            <a:ext cx="3724661" cy="2792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6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544" name="Google Shape;544;p36"/>
          <p:cNvSpPr txBox="1"/>
          <p:nvPr/>
        </p:nvSpPr>
        <p:spPr>
          <a:xfrm>
            <a:off x="7039425" y="2705875"/>
            <a:ext cx="39291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Ingresar a: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https://scihub.copernicus.eu/dhus/#/home</a:t>
            </a:r>
            <a:endParaRPr b="1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5" name="Google Shape;54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050" y="2325975"/>
            <a:ext cx="5784599" cy="453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37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551" name="Google Shape;551;p37"/>
          <p:cNvSpPr txBox="1"/>
          <p:nvPr/>
        </p:nvSpPr>
        <p:spPr>
          <a:xfrm>
            <a:off x="7547425" y="2197875"/>
            <a:ext cx="39291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Click para iniciar sesión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52" name="Google Shape;5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975" y="2181763"/>
            <a:ext cx="6713900" cy="4516968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37"/>
          <p:cNvSpPr/>
          <p:nvPr/>
        </p:nvSpPr>
        <p:spPr>
          <a:xfrm>
            <a:off x="5567275" y="2197875"/>
            <a:ext cx="477000" cy="4872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4" name="Google Shape;554;p37"/>
          <p:cNvCxnSpPr>
            <a:stCxn id="551" idx="1"/>
            <a:endCxn id="553" idx="3"/>
          </p:cNvCxnSpPr>
          <p:nvPr/>
        </p:nvCxnSpPr>
        <p:spPr>
          <a:xfrm rot="10800000">
            <a:off x="6044425" y="2441475"/>
            <a:ext cx="15030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8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560" name="Google Shape;560;p38"/>
          <p:cNvSpPr txBox="1"/>
          <p:nvPr/>
        </p:nvSpPr>
        <p:spPr>
          <a:xfrm>
            <a:off x="8013950" y="4354300"/>
            <a:ext cx="39291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Click en login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61" name="Google Shape;56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000" y="2197875"/>
            <a:ext cx="5887150" cy="4618503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38"/>
          <p:cNvSpPr/>
          <p:nvPr/>
        </p:nvSpPr>
        <p:spPr>
          <a:xfrm>
            <a:off x="4540900" y="4354300"/>
            <a:ext cx="2021700" cy="4872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3" name="Google Shape;563;p38"/>
          <p:cNvCxnSpPr>
            <a:stCxn id="560" idx="1"/>
            <a:endCxn id="562" idx="3"/>
          </p:cNvCxnSpPr>
          <p:nvPr/>
        </p:nvCxnSpPr>
        <p:spPr>
          <a:xfrm rot="10800000">
            <a:off x="6562550" y="4597900"/>
            <a:ext cx="14514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type="title"/>
          </p:nvPr>
        </p:nvSpPr>
        <p:spPr>
          <a:xfrm>
            <a:off x="810000" y="2789763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Introducción al Open Data Cube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9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569" name="Google Shape;569;p39"/>
          <p:cNvSpPr txBox="1"/>
          <p:nvPr/>
        </p:nvSpPr>
        <p:spPr>
          <a:xfrm>
            <a:off x="7951750" y="2316550"/>
            <a:ext cx="39291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 ícono se mostrará sin signo de interrogación si se hizo correctamente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70" name="Google Shape;57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000" y="2316555"/>
            <a:ext cx="6008725" cy="43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39"/>
          <p:cNvSpPr/>
          <p:nvPr/>
        </p:nvSpPr>
        <p:spPr>
          <a:xfrm>
            <a:off x="5085150" y="2316550"/>
            <a:ext cx="502800" cy="4872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2" name="Google Shape;572;p39"/>
          <p:cNvCxnSpPr>
            <a:stCxn id="569" idx="1"/>
            <a:endCxn id="571" idx="3"/>
          </p:cNvCxnSpPr>
          <p:nvPr/>
        </p:nvCxnSpPr>
        <p:spPr>
          <a:xfrm rot="10800000">
            <a:off x="5588050" y="2560150"/>
            <a:ext cx="23637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0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578" name="Google Shape;578;p40"/>
          <p:cNvSpPr txBox="1"/>
          <p:nvPr/>
        </p:nvSpPr>
        <p:spPr>
          <a:xfrm>
            <a:off x="7566950" y="3463675"/>
            <a:ext cx="3929100" cy="8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Cuando el ícono de arriba está seleccionado, al hacer </a:t>
            </a: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clic</a:t>
            </a: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y arrastrar sobre el mapa se desplazará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79" name="Google Shape;5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000" y="2316555"/>
            <a:ext cx="6008725" cy="43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40"/>
          <p:cNvSpPr/>
          <p:nvPr/>
        </p:nvSpPr>
        <p:spPr>
          <a:xfrm>
            <a:off x="5707200" y="3529525"/>
            <a:ext cx="502800" cy="7626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1" name="Google Shape;581;p40"/>
          <p:cNvCxnSpPr>
            <a:stCxn id="578" idx="1"/>
            <a:endCxn id="580" idx="3"/>
          </p:cNvCxnSpPr>
          <p:nvPr/>
        </p:nvCxnSpPr>
        <p:spPr>
          <a:xfrm rot="10800000">
            <a:off x="6210050" y="3910825"/>
            <a:ext cx="13569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41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587" name="Google Shape;587;p41"/>
          <p:cNvSpPr txBox="1"/>
          <p:nvPr/>
        </p:nvSpPr>
        <p:spPr>
          <a:xfrm>
            <a:off x="7566950" y="3463675"/>
            <a:ext cx="3929100" cy="8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Cuando el ícono de arriba está seleccionado, al hacer clic y arrastrar se desplazará por el mapa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8" name="Google Shape;58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000" y="2316555"/>
            <a:ext cx="6008725" cy="43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41"/>
          <p:cNvSpPr/>
          <p:nvPr/>
        </p:nvSpPr>
        <p:spPr>
          <a:xfrm>
            <a:off x="5707200" y="3529525"/>
            <a:ext cx="502800" cy="7626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0" name="Google Shape;590;p41"/>
          <p:cNvCxnSpPr>
            <a:stCxn id="587" idx="1"/>
            <a:endCxn id="589" idx="3"/>
          </p:cNvCxnSpPr>
          <p:nvPr/>
        </p:nvCxnSpPr>
        <p:spPr>
          <a:xfrm rot="10800000">
            <a:off x="6210050" y="3910825"/>
            <a:ext cx="13569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1" name="Google Shape;591;p41"/>
          <p:cNvSpPr txBox="1"/>
          <p:nvPr/>
        </p:nvSpPr>
        <p:spPr>
          <a:xfrm>
            <a:off x="7657125" y="4860175"/>
            <a:ext cx="39291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Usar la rueda del ratón para hacer zoom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42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597" name="Google Shape;597;p42"/>
          <p:cNvSpPr txBox="1"/>
          <p:nvPr/>
        </p:nvSpPr>
        <p:spPr>
          <a:xfrm>
            <a:off x="6747925" y="3598450"/>
            <a:ext cx="3929100" cy="25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Tomaremos</a:t>
            </a: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como ejemplo un área alrededor de la laguna de Tota </a:t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Longitud: -73.013,</a:t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Latitud: 5.482</a:t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Longitud: -72.853,</a:t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Latitud: 5.628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98" name="Google Shape;59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975" y="2523902"/>
            <a:ext cx="6222474" cy="40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43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604" name="Google Shape;604;p43"/>
          <p:cNvSpPr txBox="1"/>
          <p:nvPr/>
        </p:nvSpPr>
        <p:spPr>
          <a:xfrm>
            <a:off x="6862125" y="2828675"/>
            <a:ext cx="39291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 hacer clic en este </a:t>
            </a: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icono</a:t>
            </a: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nos mostrará las opciones de búsqueda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05" name="Google Shape;60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450" y="2254352"/>
            <a:ext cx="6308124" cy="3561725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43"/>
          <p:cNvSpPr/>
          <p:nvPr/>
        </p:nvSpPr>
        <p:spPr>
          <a:xfrm>
            <a:off x="466525" y="3027275"/>
            <a:ext cx="238500" cy="2487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7" name="Google Shape;607;p43"/>
          <p:cNvCxnSpPr>
            <a:stCxn id="604" idx="1"/>
            <a:endCxn id="606" idx="3"/>
          </p:cNvCxnSpPr>
          <p:nvPr/>
        </p:nvCxnSpPr>
        <p:spPr>
          <a:xfrm rot="10800000">
            <a:off x="704925" y="3151625"/>
            <a:ext cx="6157200" cy="474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4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613" name="Google Shape;613;p44"/>
          <p:cNvSpPr txBox="1"/>
          <p:nvPr/>
        </p:nvSpPr>
        <p:spPr>
          <a:xfrm>
            <a:off x="6862150" y="2660600"/>
            <a:ext cx="39291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Fechas en las cuales se tomaron las </a:t>
            </a: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imágenes</a:t>
            </a: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14" name="Google Shape;61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800" y="2275077"/>
            <a:ext cx="3129900" cy="4534422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44"/>
          <p:cNvSpPr/>
          <p:nvPr/>
        </p:nvSpPr>
        <p:spPr>
          <a:xfrm>
            <a:off x="730100" y="2771750"/>
            <a:ext cx="3021300" cy="5184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6" name="Google Shape;616;p44"/>
          <p:cNvCxnSpPr>
            <a:stCxn id="613" idx="1"/>
            <a:endCxn id="615" idx="3"/>
          </p:cNvCxnSpPr>
          <p:nvPr/>
        </p:nvCxnSpPr>
        <p:spPr>
          <a:xfrm rot="10800000">
            <a:off x="3751450" y="3030950"/>
            <a:ext cx="31107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7" name="Google Shape;617;p44"/>
          <p:cNvSpPr txBox="1"/>
          <p:nvPr/>
        </p:nvSpPr>
        <p:spPr>
          <a:xfrm>
            <a:off x="7076775" y="5797300"/>
            <a:ext cx="39291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Seleccionar Sentinel-2 y tipo de producto “S2MSI2A”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8" name="Google Shape;618;p44"/>
          <p:cNvSpPr/>
          <p:nvPr/>
        </p:nvSpPr>
        <p:spPr>
          <a:xfrm>
            <a:off x="721425" y="5525800"/>
            <a:ext cx="3021300" cy="12837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9" name="Google Shape;619;p44"/>
          <p:cNvCxnSpPr>
            <a:stCxn id="617" idx="1"/>
            <a:endCxn id="618" idx="3"/>
          </p:cNvCxnSpPr>
          <p:nvPr/>
        </p:nvCxnSpPr>
        <p:spPr>
          <a:xfrm rot="10800000">
            <a:off x="3742875" y="6167650"/>
            <a:ext cx="33339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5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625" name="Google Shape;625;p45"/>
          <p:cNvSpPr txBox="1"/>
          <p:nvPr/>
        </p:nvSpPr>
        <p:spPr>
          <a:xfrm>
            <a:off x="6862150" y="2660600"/>
            <a:ext cx="39291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Fechas en las cuales se tomaron las imágenes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6" name="Google Shape;62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400" y="2278776"/>
            <a:ext cx="3110700" cy="4579219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45"/>
          <p:cNvSpPr/>
          <p:nvPr/>
        </p:nvSpPr>
        <p:spPr>
          <a:xfrm>
            <a:off x="730100" y="2771750"/>
            <a:ext cx="3021300" cy="5184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8" name="Google Shape;628;p45"/>
          <p:cNvCxnSpPr>
            <a:stCxn id="625" idx="1"/>
            <a:endCxn id="627" idx="3"/>
          </p:cNvCxnSpPr>
          <p:nvPr/>
        </p:nvCxnSpPr>
        <p:spPr>
          <a:xfrm rot="10800000">
            <a:off x="3751450" y="3030950"/>
            <a:ext cx="31107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9" name="Google Shape;629;p45"/>
          <p:cNvSpPr txBox="1"/>
          <p:nvPr/>
        </p:nvSpPr>
        <p:spPr>
          <a:xfrm>
            <a:off x="7076775" y="5797300"/>
            <a:ext cx="39291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Seleccionar Sentinel-2 y tipo de producto “S2MSI2A”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30" name="Google Shape;630;p45"/>
          <p:cNvSpPr/>
          <p:nvPr/>
        </p:nvSpPr>
        <p:spPr>
          <a:xfrm>
            <a:off x="721425" y="5525800"/>
            <a:ext cx="3021300" cy="12837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1" name="Google Shape;631;p45"/>
          <p:cNvCxnSpPr>
            <a:stCxn id="629" idx="1"/>
            <a:endCxn id="630" idx="3"/>
          </p:cNvCxnSpPr>
          <p:nvPr/>
        </p:nvCxnSpPr>
        <p:spPr>
          <a:xfrm rot="10800000">
            <a:off x="3742875" y="6167650"/>
            <a:ext cx="33339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46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Descarga de una imagen </a:t>
            </a:r>
            <a:endParaRPr/>
          </a:p>
        </p:txBody>
      </p:sp>
      <p:sp>
        <p:nvSpPr>
          <p:cNvPr id="637" name="Google Shape;637;p46"/>
          <p:cNvSpPr txBox="1"/>
          <p:nvPr/>
        </p:nvSpPr>
        <p:spPr>
          <a:xfrm>
            <a:off x="6914000" y="3354025"/>
            <a:ext cx="39291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resultado de esta consulta se obtendrá una imagen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638" name="Google Shape;638;p46"/>
          <p:cNvCxnSpPr>
            <a:stCxn id="637" idx="1"/>
            <a:endCxn id="639" idx="3"/>
          </p:cNvCxnSpPr>
          <p:nvPr/>
        </p:nvCxnSpPr>
        <p:spPr>
          <a:xfrm rot="10800000">
            <a:off x="4792700" y="3724375"/>
            <a:ext cx="21213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40" name="Google Shape;64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75" y="2328950"/>
            <a:ext cx="4505325" cy="2790825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46"/>
          <p:cNvSpPr/>
          <p:nvPr/>
        </p:nvSpPr>
        <p:spPr>
          <a:xfrm>
            <a:off x="287175" y="2328950"/>
            <a:ext cx="4505400" cy="27909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46"/>
          <p:cNvSpPr/>
          <p:nvPr/>
        </p:nvSpPr>
        <p:spPr>
          <a:xfrm>
            <a:off x="3659675" y="4271350"/>
            <a:ext cx="352200" cy="3168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2" name="Google Shape;642;p46"/>
          <p:cNvCxnSpPr>
            <a:stCxn id="643" idx="1"/>
          </p:cNvCxnSpPr>
          <p:nvPr/>
        </p:nvCxnSpPr>
        <p:spPr>
          <a:xfrm rot="10800000">
            <a:off x="4011625" y="4429450"/>
            <a:ext cx="3044400" cy="3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3" name="Google Shape;643;p46"/>
          <p:cNvSpPr txBox="1"/>
          <p:nvPr/>
        </p:nvSpPr>
        <p:spPr>
          <a:xfrm>
            <a:off x="7056025" y="4059400"/>
            <a:ext cx="39291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 hacer clic acá se le mostrará un resumen de la información de la imagen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47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Definición del área de estudio</a:t>
            </a:r>
            <a:endParaRPr/>
          </a:p>
        </p:txBody>
      </p:sp>
      <p:pic>
        <p:nvPicPr>
          <p:cNvPr id="649" name="Google Shape;64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75" y="2328950"/>
            <a:ext cx="4505325" cy="2790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47"/>
          <p:cNvSpPr/>
          <p:nvPr/>
        </p:nvSpPr>
        <p:spPr>
          <a:xfrm>
            <a:off x="287175" y="2328950"/>
            <a:ext cx="4505400" cy="27909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47"/>
          <p:cNvSpPr/>
          <p:nvPr/>
        </p:nvSpPr>
        <p:spPr>
          <a:xfrm>
            <a:off x="4354300" y="4271350"/>
            <a:ext cx="352200" cy="3168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2" name="Google Shape;652;p47"/>
          <p:cNvCxnSpPr>
            <a:stCxn id="653" idx="1"/>
            <a:endCxn id="651" idx="3"/>
          </p:cNvCxnSpPr>
          <p:nvPr/>
        </p:nvCxnSpPr>
        <p:spPr>
          <a:xfrm rot="10800000">
            <a:off x="4706425" y="4429675"/>
            <a:ext cx="2349600" cy="240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3" name="Google Shape;653;p47"/>
          <p:cNvSpPr txBox="1"/>
          <p:nvPr/>
        </p:nvSpPr>
        <p:spPr>
          <a:xfrm>
            <a:off x="7056025" y="4229875"/>
            <a:ext cx="39291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Clic acá para descargar la imagen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8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Definición del área de estudio</a:t>
            </a:r>
            <a:endParaRPr/>
          </a:p>
        </p:txBody>
      </p:sp>
      <p:pic>
        <p:nvPicPr>
          <p:cNvPr id="659" name="Google Shape;65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750" y="3685038"/>
            <a:ext cx="4210050" cy="11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48"/>
          <p:cNvSpPr/>
          <p:nvPr/>
        </p:nvSpPr>
        <p:spPr>
          <a:xfrm>
            <a:off x="359750" y="3685050"/>
            <a:ext cx="4253700" cy="1171500"/>
          </a:xfrm>
          <a:prstGeom prst="rect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1" name="Google Shape;661;p48"/>
          <p:cNvCxnSpPr>
            <a:stCxn id="662" idx="1"/>
            <a:endCxn id="660" idx="3"/>
          </p:cNvCxnSpPr>
          <p:nvPr/>
        </p:nvCxnSpPr>
        <p:spPr>
          <a:xfrm rot="10800000">
            <a:off x="4613550" y="4270800"/>
            <a:ext cx="2486100" cy="0"/>
          </a:xfrm>
          <a:prstGeom prst="straightConnector1">
            <a:avLst/>
          </a:prstGeom>
          <a:noFill/>
          <a:ln cap="flat" cmpd="sng" w="19050">
            <a:solidFill>
              <a:srgbClr val="00759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2" name="Google Shape;662;p48"/>
          <p:cNvSpPr txBox="1"/>
          <p:nvPr/>
        </p:nvSpPr>
        <p:spPr>
          <a:xfrm>
            <a:off x="7099650" y="3900450"/>
            <a:ext cx="39291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Una vez descargada, subirla al servidor.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Procesamiento de imágenes de </a:t>
            </a:r>
            <a:r>
              <a:rPr lang="en-US"/>
              <a:t>satélite</a:t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1764775" y="2261450"/>
            <a:ext cx="3020400" cy="4473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13"/>
          <p:cNvGrpSpPr/>
          <p:nvPr/>
        </p:nvGrpSpPr>
        <p:grpSpPr>
          <a:xfrm>
            <a:off x="1688550" y="2712425"/>
            <a:ext cx="1840500" cy="959850"/>
            <a:chOff x="383800" y="560675"/>
            <a:chExt cx="1840500" cy="959850"/>
          </a:xfrm>
        </p:grpSpPr>
        <p:sp>
          <p:nvSpPr>
            <p:cNvPr id="68" name="Google Shape;68;p13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78" name="Google Shape;78;p13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LANDSAT_5_TM_LEDAPS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79" name="Google Shape;79;p13"/>
          <p:cNvGrpSpPr/>
          <p:nvPr/>
        </p:nvGrpSpPr>
        <p:grpSpPr>
          <a:xfrm>
            <a:off x="1688550" y="3931625"/>
            <a:ext cx="1840500" cy="959850"/>
            <a:chOff x="383800" y="560675"/>
            <a:chExt cx="1840500" cy="959850"/>
          </a:xfrm>
        </p:grpSpPr>
        <p:sp>
          <p:nvSpPr>
            <p:cNvPr id="80" name="Google Shape;80;p13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90" name="Google Shape;90;p13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LANDSAT_8_OLI_LASRC 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91" name="Google Shape;91;p13"/>
          <p:cNvGrpSpPr/>
          <p:nvPr/>
        </p:nvGrpSpPr>
        <p:grpSpPr>
          <a:xfrm>
            <a:off x="1688550" y="5674925"/>
            <a:ext cx="1840500" cy="959850"/>
            <a:chOff x="383800" y="560675"/>
            <a:chExt cx="1840500" cy="959850"/>
          </a:xfrm>
        </p:grpSpPr>
        <p:sp>
          <p:nvSpPr>
            <p:cNvPr id="92" name="Google Shape;92;p13"/>
            <p:cNvSpPr/>
            <p:nvPr/>
          </p:nvSpPr>
          <p:spPr>
            <a:xfrm>
              <a:off x="694750" y="560675"/>
              <a:ext cx="1194600" cy="694800"/>
            </a:xfrm>
            <a:prstGeom prst="rect">
              <a:avLst/>
            </a:prstGeom>
            <a:solidFill>
              <a:srgbClr val="E0E0E0"/>
            </a:soli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7922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10115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1230850" y="633800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7922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10115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1230850" y="938525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1669450" y="646063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1669450" y="950788"/>
              <a:ext cx="146400" cy="219300"/>
            </a:xfrm>
            <a:prstGeom prst="foldedCorner">
              <a:avLst>
                <a:gd fmla="val 16667" name="adj"/>
              </a:avLst>
            </a:prstGeom>
            <a:gradFill>
              <a:gsLst>
                <a:gs pos="0">
                  <a:srgbClr val="FFE9A8"/>
                </a:gs>
                <a:gs pos="100000">
                  <a:srgbClr val="F9C62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 txBox="1"/>
            <p:nvPr/>
          </p:nvSpPr>
          <p:spPr>
            <a:xfrm>
              <a:off x="1404250" y="642875"/>
              <a:ext cx="341400" cy="3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Average"/>
                  <a:ea typeface="Average"/>
                  <a:cs typeface="Average"/>
                  <a:sym typeface="Average"/>
                </a:rPr>
                <a:t>...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102" name="Google Shape;102;p13"/>
            <p:cNvSpPr txBox="1"/>
            <p:nvPr/>
          </p:nvSpPr>
          <p:spPr>
            <a:xfrm>
              <a:off x="383800" y="1252325"/>
              <a:ext cx="1840500" cy="26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Average"/>
                  <a:ea typeface="Average"/>
                  <a:cs typeface="Average"/>
                  <a:sym typeface="Average"/>
                </a:rPr>
                <a:t>SENTINEL 1</a:t>
              </a:r>
              <a:endParaRPr sz="1000"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pic>
        <p:nvPicPr>
          <p:cNvPr id="103" name="Google Shape;103;p1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61152" y="2331425"/>
            <a:ext cx="1742275" cy="1530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3"/>
          <p:cNvCxnSpPr>
            <a:stCxn id="92" idx="3"/>
            <a:endCxn id="105" idx="2"/>
          </p:cNvCxnSpPr>
          <p:nvPr/>
        </p:nvCxnSpPr>
        <p:spPr>
          <a:xfrm flipH="1" rot="10800000">
            <a:off x="3194100" y="4165025"/>
            <a:ext cx="6438300" cy="18573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triangle"/>
            <a:tailEnd len="med" w="med" type="none"/>
          </a:ln>
        </p:spPr>
      </p:cxnSp>
      <p:sp>
        <p:nvSpPr>
          <p:cNvPr id="106" name="Google Shape;106;p13"/>
          <p:cNvSpPr txBox="1"/>
          <p:nvPr/>
        </p:nvSpPr>
        <p:spPr>
          <a:xfrm>
            <a:off x="2438100" y="4982725"/>
            <a:ext cx="3414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verage"/>
                <a:ea typeface="Average"/>
                <a:cs typeface="Average"/>
                <a:sym typeface="Average"/>
              </a:rPr>
              <a:t>...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7" name="Google Shape;107;p13"/>
          <p:cNvSpPr txBox="1"/>
          <p:nvPr/>
        </p:nvSpPr>
        <p:spPr>
          <a:xfrm>
            <a:off x="2212750" y="2261450"/>
            <a:ext cx="8289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Datasets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9076100" y="3779225"/>
            <a:ext cx="1112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Researcher 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08" name="Google Shape;10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4300" y="4956578"/>
            <a:ext cx="636825" cy="4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4038" y="4726813"/>
            <a:ext cx="636825" cy="70316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3"/>
          <p:cNvSpPr txBox="1"/>
          <p:nvPr/>
        </p:nvSpPr>
        <p:spPr>
          <a:xfrm>
            <a:off x="5434463" y="5446638"/>
            <a:ext cx="9765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Rasterio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1" name="Google Shape;111;p13"/>
          <p:cNvSpPr txBox="1"/>
          <p:nvPr/>
        </p:nvSpPr>
        <p:spPr>
          <a:xfrm>
            <a:off x="6574201" y="5429950"/>
            <a:ext cx="9765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Average"/>
                <a:ea typeface="Average"/>
                <a:cs typeface="Average"/>
                <a:sym typeface="Average"/>
              </a:rPr>
              <a:t>Gdal</a:t>
            </a:r>
            <a:endParaRPr sz="13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2" name="Google Shape;112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78616" y="3249438"/>
            <a:ext cx="591122" cy="45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24343" y="4259839"/>
            <a:ext cx="499690" cy="575978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3"/>
          <p:cNvSpPr txBox="1"/>
          <p:nvPr/>
        </p:nvSpPr>
        <p:spPr>
          <a:xfrm>
            <a:off x="3251861" y="3756852"/>
            <a:ext cx="144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Native File System</a:t>
            </a:r>
            <a:endParaRPr sz="12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5" name="Google Shape;115;p13"/>
          <p:cNvSpPr txBox="1"/>
          <p:nvPr/>
        </p:nvSpPr>
        <p:spPr>
          <a:xfrm>
            <a:off x="3251939" y="4835826"/>
            <a:ext cx="144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S3 or Equivalent</a:t>
            </a:r>
            <a:endParaRPr sz="12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6" name="Google Shape;116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746377" y="3614425"/>
            <a:ext cx="1112400" cy="111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9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Indexa de </a:t>
            </a:r>
            <a:r>
              <a:rPr lang="en-US"/>
              <a:t>imágenes</a:t>
            </a:r>
            <a:r>
              <a:rPr lang="en-US"/>
              <a:t> </a:t>
            </a:r>
            <a:endParaRPr/>
          </a:p>
        </p:txBody>
      </p:sp>
      <p:sp>
        <p:nvSpPr>
          <p:cNvPr id="668" name="Google Shape;668;p49"/>
          <p:cNvSpPr txBox="1"/>
          <p:nvPr/>
        </p:nvSpPr>
        <p:spPr>
          <a:xfrm>
            <a:off x="7564025" y="2224375"/>
            <a:ext cx="39291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 usa un jupyter notebook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69" name="Google Shape;66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2368363"/>
            <a:ext cx="6751226" cy="4240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0"/>
          <p:cNvSpPr/>
          <p:nvPr/>
        </p:nvSpPr>
        <p:spPr>
          <a:xfrm>
            <a:off x="818375" y="2891425"/>
            <a:ext cx="10033200" cy="523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50"/>
          <p:cNvSpPr/>
          <p:nvPr/>
        </p:nvSpPr>
        <p:spPr>
          <a:xfrm>
            <a:off x="818375" y="3535400"/>
            <a:ext cx="10033200" cy="1162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50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Flujo de trabajo</a:t>
            </a:r>
            <a:endParaRPr/>
          </a:p>
        </p:txBody>
      </p:sp>
      <p:sp>
        <p:nvSpPr>
          <p:cNvPr id="677" name="Google Shape;677;p50"/>
          <p:cNvSpPr txBox="1"/>
          <p:nvPr>
            <p:ph idx="1" type="body"/>
          </p:nvPr>
        </p:nvSpPr>
        <p:spPr>
          <a:xfrm>
            <a:off x="818700" y="2222274"/>
            <a:ext cx="10554600" cy="3964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/>
              <a:t>Flujo de trabajo para el procesamiento de imágenes satelitales: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 strike="sngStrike">
                <a:solidFill>
                  <a:schemeClr val="accent1"/>
                </a:solidFill>
              </a:rPr>
              <a:t>Definición del área de estudio.</a:t>
            </a:r>
            <a:endParaRPr strike="sngStrike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008C00"/>
              </a:buClr>
              <a:buSzPts val="1800"/>
              <a:buAutoNum type="arabicPeriod"/>
            </a:pPr>
            <a:r>
              <a:rPr lang="en-US" strike="sngStrike">
                <a:solidFill>
                  <a:srgbClr val="008C00"/>
                </a:solidFill>
              </a:rPr>
              <a:t>Exploración de datos disponibles sobre el área de estudio en el Data Cube Explorer.</a:t>
            </a:r>
            <a:endParaRPr strike="sngStrike">
              <a:solidFill>
                <a:srgbClr val="008C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8C00"/>
              </a:buClr>
              <a:buSzPts val="1800"/>
              <a:buAutoNum type="arabicPeriod"/>
            </a:pPr>
            <a:r>
              <a:rPr lang="en-US" strike="sngStrike">
                <a:solidFill>
                  <a:srgbClr val="008C00"/>
                </a:solidFill>
              </a:rPr>
              <a:t>Descarga de una imágen satelital.</a:t>
            </a:r>
            <a:endParaRPr strike="sngStrike">
              <a:solidFill>
                <a:srgbClr val="008C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8C00"/>
              </a:buClr>
              <a:buSzPts val="1800"/>
              <a:buAutoNum type="arabicPeriod"/>
            </a:pPr>
            <a:r>
              <a:rPr lang="en-US" strike="sngStrike">
                <a:solidFill>
                  <a:srgbClr val="008C00"/>
                </a:solidFill>
              </a:rPr>
              <a:t>Proceso de indexación.</a:t>
            </a:r>
            <a:endParaRPr strike="sngStrike">
              <a:solidFill>
                <a:srgbClr val="008C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C00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>
                <a:solidFill>
                  <a:schemeClr val="accent1"/>
                </a:solidFill>
              </a:rPr>
              <a:t>Consulta del área de estudio.</a:t>
            </a: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>
                <a:solidFill>
                  <a:schemeClr val="accent1"/>
                </a:solidFill>
              </a:rPr>
              <a:t>Entendimiento de las características de la imágen obtenida.</a:t>
            </a: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>
                <a:solidFill>
                  <a:schemeClr val="accent1"/>
                </a:solidFill>
              </a:rPr>
              <a:t>Aplicación de algoritmos de análisis.</a:t>
            </a: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en-US">
                <a:solidFill>
                  <a:schemeClr val="accent1"/>
                </a:solidFill>
              </a:rPr>
              <a:t>Visualización de resultados.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78" name="Google Shape;678;p50"/>
          <p:cNvSpPr/>
          <p:nvPr/>
        </p:nvSpPr>
        <p:spPr>
          <a:xfrm>
            <a:off x="818375" y="4893900"/>
            <a:ext cx="10033200" cy="1424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50"/>
          <p:cNvSpPr txBox="1"/>
          <p:nvPr/>
        </p:nvSpPr>
        <p:spPr>
          <a:xfrm>
            <a:off x="9337600" y="2998600"/>
            <a:ext cx="11460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Analista</a:t>
            </a:r>
            <a:endParaRPr b="1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0" name="Google Shape;680;p50"/>
          <p:cNvSpPr txBox="1"/>
          <p:nvPr/>
        </p:nvSpPr>
        <p:spPr>
          <a:xfrm>
            <a:off x="9198550" y="4256600"/>
            <a:ext cx="14241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8C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Administrador</a:t>
            </a:r>
            <a:endParaRPr b="1">
              <a:solidFill>
                <a:srgbClr val="008C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1" name="Google Shape;681;p50"/>
          <p:cNvSpPr txBox="1"/>
          <p:nvPr/>
        </p:nvSpPr>
        <p:spPr>
          <a:xfrm>
            <a:off x="9198550" y="5846575"/>
            <a:ext cx="14241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Analista</a:t>
            </a:r>
            <a:endParaRPr b="1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1"/>
          <p:cNvSpPr txBox="1"/>
          <p:nvPr>
            <p:ph type="ctrTitle"/>
          </p:nvPr>
        </p:nvSpPr>
        <p:spPr>
          <a:xfrm>
            <a:off x="810001" y="1449147"/>
            <a:ext cx="10572000" cy="2971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Gracias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4"/>
          <p:cNvSpPr txBox="1"/>
          <p:nvPr>
            <p:ph type="title"/>
          </p:nvPr>
        </p:nvSpPr>
        <p:spPr>
          <a:xfrm>
            <a:off x="810000" y="2789763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“Los </a:t>
            </a:r>
            <a:r>
              <a:rPr lang="en-US"/>
              <a:t>satélites</a:t>
            </a:r>
            <a:r>
              <a:rPr lang="en-US"/>
              <a:t> recolectan </a:t>
            </a:r>
            <a:r>
              <a:rPr lang="en-US"/>
              <a:t>alrededor</a:t>
            </a:r>
            <a:r>
              <a:rPr lang="en-US"/>
              <a:t> de 1,200 escenas que requieren </a:t>
            </a:r>
            <a:r>
              <a:rPr lang="en-US" u="sng"/>
              <a:t>1 terabyte por día</a:t>
            </a:r>
            <a:r>
              <a:rPr lang="en-US"/>
              <a:t> aproximadamente”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 txBox="1"/>
          <p:nvPr>
            <p:ph type="title"/>
          </p:nvPr>
        </p:nvSpPr>
        <p:spPr>
          <a:xfrm>
            <a:off x="810000" y="2789763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¿Cómo manejar esta cantidad masiva de datos de forma eficiente?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 Open Data Cube</a:t>
            </a:r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563" y="2726138"/>
            <a:ext cx="9286875" cy="336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 Data Cube</a:t>
            </a:r>
            <a:endParaRPr/>
          </a:p>
        </p:txBody>
      </p:sp>
      <p:sp>
        <p:nvSpPr>
          <p:cNvPr id="138" name="Google Shape;138;p17"/>
          <p:cNvSpPr txBox="1"/>
          <p:nvPr>
            <p:ph idx="1" type="body"/>
          </p:nvPr>
        </p:nvSpPr>
        <p:spPr>
          <a:xfrm>
            <a:off x="818712" y="2222287"/>
            <a:ext cx="10554600" cy="3636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/>
              <a:t>Historia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En 2011 </a:t>
            </a:r>
            <a:r>
              <a:rPr lang="en-US"/>
              <a:t>Australian</a:t>
            </a:r>
            <a:r>
              <a:rPr lang="en-US"/>
              <a:t> Geoscience Data Cube (AGDC) fué </a:t>
            </a:r>
            <a:r>
              <a:rPr lang="en-US"/>
              <a:t>desarrollado con la idea de facilitar el acceso y la exploraciones de imágenes de observaciones de la tierra.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En 2017 el AGDC fué renormbrado al Open Data cube.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 Data Cube</a:t>
            </a:r>
            <a:endParaRPr/>
          </a:p>
        </p:txBody>
      </p:sp>
      <p:sp>
        <p:nvSpPr>
          <p:cNvPr id="144" name="Google Shape;144;p18"/>
          <p:cNvSpPr txBox="1"/>
          <p:nvPr>
            <p:ph idx="1" type="body"/>
          </p:nvPr>
        </p:nvSpPr>
        <p:spPr>
          <a:xfrm>
            <a:off x="818712" y="2222287"/>
            <a:ext cx="10554600" cy="3636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/>
              <a:t>¿Qué es el ODC?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Es una librería de Python.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Esta librería compila un conjunto de herramientas (gdal, rasterio, ntcdfm geotifm xarray, hdf5, etc)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Permite </a:t>
            </a:r>
            <a:r>
              <a:rPr lang="en-US">
                <a:solidFill>
                  <a:schemeClr val="accent1"/>
                </a:solidFill>
              </a:rPr>
              <a:t>Organizar</a:t>
            </a:r>
            <a:r>
              <a:rPr lang="en-US"/>
              <a:t>, </a:t>
            </a:r>
            <a:r>
              <a:rPr lang="en-US">
                <a:solidFill>
                  <a:schemeClr val="accent1"/>
                </a:solidFill>
              </a:rPr>
              <a:t>Consultar</a:t>
            </a:r>
            <a:r>
              <a:rPr lang="en-US"/>
              <a:t> y </a:t>
            </a:r>
            <a:r>
              <a:rPr lang="en-US">
                <a:solidFill>
                  <a:schemeClr val="accent1"/>
                </a:solidFill>
              </a:rPr>
              <a:t>Recuperar</a:t>
            </a:r>
            <a:r>
              <a:rPr lang="en-US"/>
              <a:t> información de observaciones de la tierra de forma eficiente.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Permite la </a:t>
            </a:r>
            <a:r>
              <a:rPr lang="en-US">
                <a:solidFill>
                  <a:schemeClr val="accent1"/>
                </a:solidFill>
              </a:rPr>
              <a:t>entrega masiva de datos </a:t>
            </a:r>
            <a:r>
              <a:rPr lang="en-US"/>
              <a:t>espaciales-temporales.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>
                <a:solidFill>
                  <a:schemeClr val="accent1"/>
                </a:solidFill>
              </a:rPr>
              <a:t>Aumenta el valor de los datos</a:t>
            </a:r>
            <a:r>
              <a:rPr lang="en-US"/>
              <a:t> de observaciones de la tierra.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8563" y="5283825"/>
            <a:ext cx="1457325" cy="104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5023" y="4487275"/>
            <a:ext cx="2370600" cy="111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74763" y="5036001"/>
            <a:ext cx="1019175" cy="570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80200" y="5496576"/>
            <a:ext cx="1641225" cy="61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25875" y="5507463"/>
            <a:ext cx="1019175" cy="101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table">
  <a:themeElements>
    <a:clrScheme name="Personalizado 3">
      <a:dk1>
        <a:srgbClr val="000000"/>
      </a:dk1>
      <a:lt1>
        <a:srgbClr val="FFFFFF"/>
      </a:lt1>
      <a:dk2>
        <a:srgbClr val="212121"/>
      </a:dk2>
      <a:lt2>
        <a:srgbClr val="636363"/>
      </a:lt2>
      <a:accent1>
        <a:srgbClr val="00759E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